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701" r:id="rId2"/>
    <p:sldMasterId id="2147483713" r:id="rId3"/>
  </p:sldMasterIdLst>
  <p:notesMasterIdLst>
    <p:notesMasterId r:id="rId62"/>
  </p:notesMasterIdLst>
  <p:sldIdLst>
    <p:sldId id="256" r:id="rId4"/>
    <p:sldId id="318" r:id="rId5"/>
    <p:sldId id="259" r:id="rId6"/>
    <p:sldId id="320" r:id="rId7"/>
    <p:sldId id="319" r:id="rId8"/>
    <p:sldId id="317" r:id="rId9"/>
    <p:sldId id="316" r:id="rId10"/>
    <p:sldId id="321" r:id="rId11"/>
    <p:sldId id="344" r:id="rId12"/>
    <p:sldId id="263" r:id="rId13"/>
    <p:sldId id="264" r:id="rId14"/>
    <p:sldId id="322" r:id="rId15"/>
    <p:sldId id="330" r:id="rId16"/>
    <p:sldId id="362" r:id="rId17"/>
    <p:sldId id="363" r:id="rId18"/>
    <p:sldId id="331" r:id="rId19"/>
    <p:sldId id="332" r:id="rId20"/>
    <p:sldId id="333" r:id="rId21"/>
    <p:sldId id="334" r:id="rId22"/>
    <p:sldId id="335" r:id="rId23"/>
    <p:sldId id="336" r:id="rId24"/>
    <p:sldId id="323" r:id="rId25"/>
    <p:sldId id="371" r:id="rId26"/>
    <p:sldId id="370" r:id="rId27"/>
    <p:sldId id="372" r:id="rId28"/>
    <p:sldId id="353" r:id="rId29"/>
    <p:sldId id="354" r:id="rId30"/>
    <p:sldId id="355" r:id="rId31"/>
    <p:sldId id="364" r:id="rId32"/>
    <p:sldId id="365" r:id="rId33"/>
    <p:sldId id="366" r:id="rId34"/>
    <p:sldId id="367" r:id="rId35"/>
    <p:sldId id="368" r:id="rId36"/>
    <p:sldId id="369" r:id="rId37"/>
    <p:sldId id="324" r:id="rId38"/>
    <p:sldId id="325" r:id="rId39"/>
    <p:sldId id="347" r:id="rId40"/>
    <p:sldId id="343" r:id="rId41"/>
    <p:sldId id="326" r:id="rId42"/>
    <p:sldId id="338" r:id="rId43"/>
    <p:sldId id="340" r:id="rId44"/>
    <p:sldId id="342" r:id="rId45"/>
    <p:sldId id="377" r:id="rId46"/>
    <p:sldId id="357" r:id="rId47"/>
    <p:sldId id="361" r:id="rId48"/>
    <p:sldId id="356" r:id="rId49"/>
    <p:sldId id="376" r:id="rId50"/>
    <p:sldId id="349" r:id="rId51"/>
    <p:sldId id="378" r:id="rId52"/>
    <p:sldId id="373" r:id="rId53"/>
    <p:sldId id="351" r:id="rId54"/>
    <p:sldId id="261" r:id="rId55"/>
    <p:sldId id="310" r:id="rId56"/>
    <p:sldId id="374" r:id="rId57"/>
    <p:sldId id="375" r:id="rId58"/>
    <p:sldId id="337" r:id="rId59"/>
    <p:sldId id="358" r:id="rId60"/>
    <p:sldId id="313" r:id="rId6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6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высшее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AA-40D3-B686-E3C26429E5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средн.спец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16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AA-40D3-B686-E3C26429E5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541760"/>
        <c:axId val="79543296"/>
      </c:barChart>
      <c:catAx>
        <c:axId val="79541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9543296"/>
        <c:crosses val="autoZero"/>
        <c:auto val="1"/>
        <c:lblAlgn val="ctr"/>
        <c:lblOffset val="100"/>
        <c:noMultiLvlLbl val="0"/>
      </c:catAx>
      <c:valAx>
        <c:axId val="79543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95417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820501785102952"/>
          <c:y val="0.43977708955900902"/>
          <c:w val="0.27694037857008469"/>
          <c:h val="0.1204456500327261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7.4</c:v>
                </c:pt>
                <c:pt idx="1">
                  <c:v>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00-4079-AC3A-6787DA30001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м3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1600-4079-AC3A-6787DA30001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1600-4079-AC3A-6787DA300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6860928"/>
        <c:axId val="106862464"/>
        <c:axId val="0"/>
      </c:bar3DChart>
      <c:catAx>
        <c:axId val="106860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862464"/>
        <c:crosses val="autoZero"/>
        <c:auto val="1"/>
        <c:lblAlgn val="ctr"/>
        <c:lblOffset val="100"/>
        <c:noMultiLvlLbl val="0"/>
      </c:catAx>
      <c:valAx>
        <c:axId val="106862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68609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/>
              <a:t>Образовательный уровень педагогических кадров в 2024 году</a:t>
            </a:r>
          </a:p>
        </c:rich>
      </c:tx>
      <c:layout>
        <c:manualLayout>
          <c:xMode val="edge"/>
          <c:yMode val="edge"/>
          <c:x val="0.111736356602383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5.2334351855963045E-2"/>
          <c:w val="1"/>
          <c:h val="0.9220343983481514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6DC-4198-85BD-C9F72764EEB2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6DC-4198-85BD-C9F72764EEB2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6DC-4198-85BD-C9F72764EEB2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56DC-4198-85BD-C9F72764EEB2}"/>
              </c:ext>
            </c:extLst>
          </c:dPt>
          <c:dLbls>
            <c:dLbl>
              <c:idx val="0"/>
              <c:layout>
                <c:manualLayout>
                  <c:x val="-0.22534892883018806"/>
                  <c:y val="-0.26971852070844754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45759226559186"/>
                      <c:h val="0.161443735506181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6DC-4198-85BD-C9F72764EEB2}"/>
                </c:ext>
              </c:extLst>
            </c:dLbl>
            <c:dLbl>
              <c:idx val="1"/>
              <c:layout>
                <c:manualLayout>
                  <c:x val="3.8910233431850856E-2"/>
                  <c:y val="0.20037348170878341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DC-4198-85BD-C9F72764EEB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DC-4198-85BD-C9F72764EEB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6DC-4198-85BD-C9F72764EEB2}"/>
                </c:ext>
              </c:extLst>
            </c:dLbl>
            <c:spPr>
              <a:solidFill>
                <a:srgbClr val="FFFFFF">
                  <a:alpha val="90000"/>
                </a:srgbClr>
              </a:solidFill>
              <a:ln w="12700" cap="flat" cmpd="sng" algn="ctr">
                <a:solidFill>
                  <a:srgbClr val="00E4A8"/>
                </a:solidFill>
                <a:round/>
              </a:ln>
              <a:effectLst>
                <a:outerShdw blurRad="50800" dist="38100" dir="2700000" algn="tl" rotWithShape="0">
                  <a:srgbClr val="00E4A8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Высшее</c:v>
                </c:pt>
                <c:pt idx="1">
                  <c:v>Средне-профессиональное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DC-4198-85BD-C9F72764EEB2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900" dirty="0"/>
              <a:t>Образовательный уровень педагогических кадров 2022,</a:t>
            </a:r>
            <a:r>
              <a:rPr lang="ru-RU" sz="1900" baseline="0" dirty="0"/>
              <a:t> 2023, 2024 год</a:t>
            </a:r>
            <a:endParaRPr lang="ru-RU" sz="1900" dirty="0"/>
          </a:p>
        </c:rich>
      </c:tx>
      <c:layout>
        <c:manualLayout>
          <c:xMode val="edge"/>
          <c:yMode val="edge"/>
          <c:x val="9.4526895385607754E-2"/>
          <c:y val="1.73477992427071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Высшее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</c:v>
                </c:pt>
                <c:pt idx="1">
                  <c:v>23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7-4925-BD55-05817583B6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Средне-пофессиональное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7-4925-BD55-05817583B6C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AE37-4925-BD55-05817583B6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4380672"/>
        <c:axId val="84382464"/>
      </c:barChart>
      <c:catAx>
        <c:axId val="8438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382464"/>
        <c:crosses val="autoZero"/>
        <c:auto val="1"/>
        <c:lblAlgn val="ctr"/>
        <c:lblOffset val="100"/>
        <c:noMultiLvlLbl val="0"/>
      </c:catAx>
      <c:valAx>
        <c:axId val="8438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380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4.2302547319897334E-2"/>
          <c:y val="0.8994371543374825"/>
          <c:w val="0.7578264005635027"/>
          <c:h val="8.14851502996206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dirty="0"/>
              <a:t>Курсы ПК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4011874056035815E-2"/>
          <c:y val="0.19690076435035314"/>
          <c:w val="0.91598812594396373"/>
          <c:h val="0.600007067884805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Бюджетные</c:v>
                </c:pt>
              </c:strCache>
            </c:strRef>
          </c:tx>
          <c:spPr>
            <a:solidFill>
              <a:schemeClr val="accent2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DC-43AE-8344-0BF18AE926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Внебюджетные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DC-43AE-8344-0BF18AE926A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Дополнительные</c:v>
                </c:pt>
              </c:strCache>
            </c:strRef>
          </c:tx>
          <c:spPr>
            <a:solidFill>
              <a:schemeClr val="accent2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DC-43AE-8344-0BF18AE926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84478208"/>
        <c:axId val="84492288"/>
      </c:barChart>
      <c:catAx>
        <c:axId val="84478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92288"/>
        <c:crosses val="autoZero"/>
        <c:auto val="1"/>
        <c:lblAlgn val="ctr"/>
        <c:lblOffset val="100"/>
        <c:noMultiLvlLbl val="0"/>
      </c:catAx>
      <c:valAx>
        <c:axId val="8449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782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Квалификационный уровень педагогов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7-4A11-9ADF-234E5DA69F0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</c:v>
                </c:pt>
                <c:pt idx="1">
                  <c:v>13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27-4A11-9ADF-234E5DA69F0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Нет категории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27-4A11-9ADF-234E5DA69F0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СЗД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57F-489F-A5F9-9D66956CF4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27-4A11-9ADF-234E5DA69F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4751872"/>
        <c:axId val="84753408"/>
      </c:barChart>
      <c:catAx>
        <c:axId val="8475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753408"/>
        <c:crosses val="autoZero"/>
        <c:auto val="1"/>
        <c:lblAlgn val="ctr"/>
        <c:lblOffset val="100"/>
        <c:noMultiLvlLbl val="0"/>
      </c:catAx>
      <c:valAx>
        <c:axId val="8475340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475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6324311023622057E-2"/>
          <c:y val="0.90274434055118158"/>
          <c:w val="0.97776804461942302"/>
          <c:h val="7.8505659448818904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Заболеваемость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3.8</c:v>
                </c:pt>
                <c:pt idx="2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2A-41AA-BFD8-7F4A256308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832A-41AA-BFD8-7F4A256308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832A-41AA-BFD8-7F4A256308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86146048"/>
        <c:axId val="86164224"/>
        <c:axId val="0"/>
      </c:bar3DChart>
      <c:catAx>
        <c:axId val="8614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164224"/>
        <c:crosses val="autoZero"/>
        <c:auto val="1"/>
        <c:lblAlgn val="ctr"/>
        <c:lblOffset val="100"/>
        <c:noMultiLvlLbl val="0"/>
      </c:catAx>
      <c:valAx>
        <c:axId val="8616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146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723</c:v>
                </c:pt>
                <c:pt idx="1">
                  <c:v>477.52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D0-4AE4-B4F0-C36A9A088D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М3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61D0-4AE4-B4F0-C36A9A088D2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61D0-4AE4-B4F0-C36A9A088D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6201728"/>
        <c:axId val="116233344"/>
        <c:axId val="0"/>
      </c:bar3DChart>
      <c:catAx>
        <c:axId val="11620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233344"/>
        <c:crosses val="autoZero"/>
        <c:auto val="1"/>
        <c:lblAlgn val="ctr"/>
        <c:lblOffset val="100"/>
        <c:noMultiLvlLbl val="0"/>
      </c:catAx>
      <c:valAx>
        <c:axId val="116233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62017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кВт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75929</c:v>
                </c:pt>
                <c:pt idx="1">
                  <c:v>94934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B0-420C-8D91-38F91DDC9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4214912"/>
        <c:axId val="84276736"/>
        <c:axId val="0"/>
      </c:bar3DChart>
      <c:catAx>
        <c:axId val="84214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4276736"/>
        <c:crosses val="autoZero"/>
        <c:auto val="1"/>
        <c:lblAlgn val="ctr"/>
        <c:lblOffset val="100"/>
        <c:noMultiLvlLbl val="0"/>
      </c:catAx>
      <c:valAx>
        <c:axId val="84276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2149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377</c:v>
                </c:pt>
                <c:pt idx="1">
                  <c:v>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5B-489F-A5EB-DB009E07D0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Гкал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AB5B-489F-A5EB-DB009E07D01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AB5B-489F-A5EB-DB009E07D0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1153152"/>
        <c:axId val="111154688"/>
        <c:axId val="0"/>
      </c:bar3DChart>
      <c:catAx>
        <c:axId val="111153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1154688"/>
        <c:crosses val="autoZero"/>
        <c:auto val="1"/>
        <c:lblAlgn val="ctr"/>
        <c:lblOffset val="100"/>
        <c:noMultiLvlLbl val="0"/>
      </c:catAx>
      <c:valAx>
        <c:axId val="111154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1531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3604</c:v>
                </c:pt>
                <c:pt idx="1">
                  <c:v>3480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22-4680-B52D-15FCC4B8CDE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М3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8A22-4680-B52D-15FCC4B8CDE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8A22-4680-B52D-15FCC4B8CD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6707712"/>
        <c:axId val="96709248"/>
        <c:axId val="0"/>
      </c:bar3DChart>
      <c:catAx>
        <c:axId val="96707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6709248"/>
        <c:crosses val="autoZero"/>
        <c:auto val="1"/>
        <c:lblAlgn val="ctr"/>
        <c:lblOffset val="100"/>
        <c:noMultiLvlLbl val="0"/>
      </c:catAx>
      <c:valAx>
        <c:axId val="96709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67077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249599008457275E-2"/>
          <c:y val="4.4057617797775318E-2"/>
          <c:w val="0.73401538349373041"/>
          <c:h val="0.827050056242969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2639.92</c:v>
                </c:pt>
                <c:pt idx="1">
                  <c:v>2676.42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87-4525-8D8A-309BD4CDFF8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м3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B487-4525-8D8A-309BD4CDFF8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B487-4525-8D8A-309BD4CDF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6887168"/>
        <c:axId val="96888704"/>
        <c:axId val="0"/>
      </c:bar3DChart>
      <c:catAx>
        <c:axId val="96887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6888704"/>
        <c:crosses val="autoZero"/>
        <c:auto val="1"/>
        <c:lblAlgn val="ctr"/>
        <c:lblOffset val="100"/>
        <c:noMultiLvlLbl val="0"/>
      </c:catAx>
      <c:valAx>
        <c:axId val="96888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68871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249599008457275E-2"/>
          <c:y val="4.4057617797775318E-2"/>
          <c:w val="0.73401538349373041"/>
          <c:h val="0.827050056242969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2639.92</c:v>
                </c:pt>
                <c:pt idx="1">
                  <c:v>2676.42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87-4525-8D8A-309BD4CDFF8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м3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B487-4525-8D8A-309BD4CDFF8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B487-4525-8D8A-309BD4CDF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6887168"/>
        <c:axId val="96888704"/>
        <c:axId val="0"/>
      </c:bar3DChart>
      <c:catAx>
        <c:axId val="96887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6888704"/>
        <c:crosses val="autoZero"/>
        <c:auto val="1"/>
        <c:lblAlgn val="ctr"/>
        <c:lblOffset val="100"/>
        <c:noMultiLvlLbl val="0"/>
      </c:catAx>
      <c:valAx>
        <c:axId val="96888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68871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1.8</c:v>
                </c:pt>
                <c:pt idx="1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3A-4FB6-BC01-EB91AF29F7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м3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FF3A-4FB6-BC01-EB91AF29F7E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FF3A-4FB6-BC01-EB91AF29F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3335424"/>
        <c:axId val="103336960"/>
        <c:axId val="0"/>
      </c:bar3DChart>
      <c:catAx>
        <c:axId val="10333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3336960"/>
        <c:crosses val="autoZero"/>
        <c:auto val="1"/>
        <c:lblAlgn val="ctr"/>
        <c:lblOffset val="100"/>
        <c:noMultiLvlLbl val="0"/>
      </c:catAx>
      <c:valAx>
        <c:axId val="103336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33354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9.2000000000000011</c:v>
                </c:pt>
                <c:pt idx="1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86-41FC-9C41-BB569618DFD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м3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7286-41FC-9C41-BB569618DFD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7286-41FC-9C41-BB569618D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1952128"/>
        <c:axId val="103297408"/>
        <c:axId val="0"/>
      </c:bar3DChart>
      <c:catAx>
        <c:axId val="101952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3297408"/>
        <c:crosses val="autoZero"/>
        <c:auto val="1"/>
        <c:lblAlgn val="ctr"/>
        <c:lblOffset val="100"/>
        <c:noMultiLvlLbl val="0"/>
      </c:catAx>
      <c:valAx>
        <c:axId val="103297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19521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EC49C-CDF8-47E9-9D90-8B514CCF2ACA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CB95B-7865-42D3-86B4-498E46709B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CB95B-7865-42D3-86B4-498E46709BC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73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29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9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2326991-ED7F-4E85-BED5-09F4863FB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864FC-E43C-44F3-BE12-1B19E3495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9D606-965E-4D51-AD17-D0B12800B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ABDBE-29DE-413C-9F2D-2C6858AED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EDAD-B5CA-471A-A911-101C058C3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15628-41A5-4FB4-9511-B45E1DD8ED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782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81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234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709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81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6162-E604-44C1-877D-96DF2F01E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5889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84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218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6066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387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063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833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259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6600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738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2AE57-FFC6-49A9-8C94-6BB941888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454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5590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320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169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549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4662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25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7881-B19A-4559-BC1F-8FCC19353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1A5AC-90DE-4D42-9B96-A9DF1E20E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D7A46-8C1B-4477-9DF1-5663A89E9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46D30-F278-4693-86E9-7947F43FB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30E85-5A80-43F7-9DDF-A10190D67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303F6-C551-4078-8EEE-3B0981D0B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19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4E564C9-5A64-4087-9496-345DE770F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4384B-9EBD-4F02-9898-412AFBBDD911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1614D-EC78-4EC7-8C0D-64DAA3B601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46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86462-18E8-439D-AAC6-A9DA1F9370C9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29117-4795-411F-823A-6B8E7486A3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357166"/>
            <a:ext cx="8429684" cy="1495524"/>
          </a:xfrm>
        </p:spPr>
        <p:txBody>
          <a:bodyPr/>
          <a:lstStyle/>
          <a:p>
            <a:pPr algn="ctr" eaLnBrk="1" hangingPunct="1"/>
            <a:r>
              <a:rPr lang="ru-RU" sz="2000" dirty="0">
                <a:solidFill>
                  <a:srgbClr val="000066"/>
                </a:solidFill>
              </a:rPr>
              <a:t>Муниципальное автономное  дошкольное образовательное учреждение «Центр развития ребенка – детский сад № 91» Нижнекамского муниципального района Республики Татарстан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2500306"/>
            <a:ext cx="7632700" cy="3096468"/>
          </a:xfrm>
        </p:spPr>
        <p:txBody>
          <a:bodyPr/>
          <a:lstStyle/>
          <a:p>
            <a:pPr eaLnBrk="1" hangingPunct="1"/>
            <a:r>
              <a:rPr lang="ru-RU" sz="3000" b="1" dirty="0">
                <a:solidFill>
                  <a:srgbClr val="000066"/>
                </a:solidFill>
              </a:rPr>
              <a:t>ПУБЛИЧНЫЙ ДОКЛАД</a:t>
            </a:r>
          </a:p>
          <a:p>
            <a:pPr eaLnBrk="1" hangingPunct="1"/>
            <a:r>
              <a:rPr lang="ru-RU" sz="3000" b="1" dirty="0">
                <a:solidFill>
                  <a:srgbClr val="000066"/>
                </a:solidFill>
              </a:rPr>
              <a:t> </a:t>
            </a:r>
          </a:p>
          <a:p>
            <a:pPr eaLnBrk="1" hangingPunct="1"/>
            <a:r>
              <a:rPr lang="ru-RU" sz="3000" b="1" dirty="0">
                <a:solidFill>
                  <a:srgbClr val="000066"/>
                </a:solidFill>
              </a:rPr>
              <a:t>заведующего </a:t>
            </a:r>
          </a:p>
          <a:p>
            <a:pPr eaLnBrk="1" hangingPunct="1"/>
            <a:r>
              <a:rPr lang="ru-RU" sz="3000" b="1" dirty="0">
                <a:solidFill>
                  <a:srgbClr val="000066"/>
                </a:solidFill>
              </a:rPr>
              <a:t>Ахметшиной Эльзы Тагировны</a:t>
            </a:r>
          </a:p>
          <a:p>
            <a:pPr eaLnBrk="1" hangingPunct="1"/>
            <a:r>
              <a:rPr lang="ru-RU" sz="3000" b="1" dirty="0">
                <a:solidFill>
                  <a:srgbClr val="000066"/>
                </a:solidFill>
              </a:rPr>
              <a:t>за 2024 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Образование сотрудников в 2024 году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1006184"/>
              </p:ext>
            </p:extLst>
          </p:nvPr>
        </p:nvGraphicFramePr>
        <p:xfrm>
          <a:off x="3275856" y="273050"/>
          <a:ext cx="5688632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35 -сотрудника имеет высшее образование</a:t>
            </a:r>
          </a:p>
          <a:p>
            <a:r>
              <a:rPr lang="ru-RU" sz="2000" dirty="0"/>
              <a:t>17- среднее профессиональное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Общая численность сотрудников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714347" y="1571612"/>
            <a:ext cx="3429023" cy="1571636"/>
          </a:xfrm>
          <a:prstGeom prst="wedgeRectCallo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 год – 51</a:t>
            </a:r>
            <a:r>
              <a:rPr kumimoji="0" lang="ru-RU" sz="21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сотрудников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100" dirty="0">
                <a:solidFill>
                  <a:prstClr val="white"/>
                </a:solidFill>
                <a:latin typeface="Calibri"/>
              </a:rPr>
              <a:t>2023 год –  66 сотрудников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2024 год - </a:t>
            </a:r>
            <a:r>
              <a:rPr lang="ru-RU" sz="2100" dirty="0">
                <a:solidFill>
                  <a:prstClr val="white"/>
                </a:solidFill>
                <a:latin typeface="Calibri"/>
              </a:rPr>
              <a:t>55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сотрудников</a:t>
            </a:r>
          </a:p>
        </p:txBody>
      </p:sp>
      <p:sp>
        <p:nvSpPr>
          <p:cNvPr id="5" name="Овал 4"/>
          <p:cNvSpPr/>
          <p:nvPr/>
        </p:nvSpPr>
        <p:spPr>
          <a:xfrm>
            <a:off x="4643438" y="1357298"/>
            <a:ext cx="3985330" cy="2071702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декретном отпуске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100" dirty="0">
                <a:solidFill>
                  <a:prstClr val="white"/>
                </a:solidFill>
                <a:latin typeface="Calibri"/>
              </a:rPr>
              <a:t>2022 год – 4 человек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 год – 6 человек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100" dirty="0">
                <a:solidFill>
                  <a:prstClr val="white"/>
                </a:solidFill>
                <a:latin typeface="Calibri"/>
              </a:rPr>
              <a:t>2024 год - 7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человек</a:t>
            </a: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28596" y="3643314"/>
            <a:ext cx="3429024" cy="2143140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договору ГПХ </a:t>
            </a:r>
            <a:r>
              <a:rPr lang="ru-RU" sz="2100" dirty="0">
                <a:solidFill>
                  <a:prstClr val="white"/>
                </a:solidFill>
                <a:latin typeface="Calibri"/>
              </a:rPr>
              <a:t>3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человека</a:t>
            </a:r>
          </a:p>
        </p:txBody>
      </p:sp>
      <p:sp>
        <p:nvSpPr>
          <p:cNvPr id="7" name="Трапеция 6"/>
          <p:cNvSpPr/>
          <p:nvPr/>
        </p:nvSpPr>
        <p:spPr>
          <a:xfrm>
            <a:off x="4643438" y="4071942"/>
            <a:ext cx="4000528" cy="1785950"/>
          </a:xfrm>
          <a:prstGeom prst="trapezoid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100" dirty="0">
                <a:solidFill>
                  <a:prstClr val="white"/>
                </a:solidFill>
                <a:latin typeface="Calibri"/>
              </a:rPr>
              <a:t>5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внешних совместителей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E4531-9D68-4CBA-FE96-83C66FF7DF2D}"/>
              </a:ext>
            </a:extLst>
          </p:cNvPr>
          <p:cNvSpPr txBox="1"/>
          <p:nvPr/>
        </p:nvSpPr>
        <p:spPr>
          <a:xfrm>
            <a:off x="677680" y="223480"/>
            <a:ext cx="82868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Анализ финансовой деятельности ДОУ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за 2024 год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Докладчик: главный бухгалтер Гайнутдинова Л.Ф.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772816"/>
            <a:ext cx="8286808" cy="3851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+mj-lt"/>
                <a:cs typeface="Mongolian Baiti" pitchFamily="66" charset="0"/>
              </a:rPr>
              <a:t>Смета</a:t>
            </a:r>
            <a:r>
              <a:rPr lang="en-US" sz="3200" b="1" dirty="0">
                <a:solidFill>
                  <a:srgbClr val="0000CC"/>
                </a:solidFill>
                <a:latin typeface="+mj-lt"/>
              </a:rPr>
              <a:t> детского сада</a:t>
            </a:r>
            <a:endParaRPr lang="ru-RU" sz="3200" b="1" dirty="0">
              <a:solidFill>
                <a:srgbClr val="0000CC"/>
              </a:solidFill>
              <a:latin typeface="+mj-lt"/>
            </a:endParaRPr>
          </a:p>
          <a:p>
            <a:pPr algn="ctr"/>
            <a:endParaRPr lang="ru-RU" sz="900" b="1" dirty="0">
              <a:latin typeface="+mj-lt"/>
            </a:endParaRPr>
          </a:p>
          <a:p>
            <a:pPr algn="ctr"/>
            <a:r>
              <a:rPr lang="ru-RU" sz="3200" dirty="0">
                <a:latin typeface="+mj-lt"/>
              </a:rPr>
              <a:t>2024</a:t>
            </a:r>
            <a:r>
              <a:rPr lang="en-US" sz="3200" dirty="0">
                <a:latin typeface="+mj-lt"/>
              </a:rPr>
              <a:t> г</a:t>
            </a:r>
            <a:r>
              <a:rPr lang="ru-RU" sz="3200" dirty="0">
                <a:latin typeface="+mj-lt"/>
              </a:rPr>
              <a:t>од</a:t>
            </a:r>
            <a:r>
              <a:rPr lang="en-US" sz="3200" dirty="0">
                <a:latin typeface="+mj-lt"/>
              </a:rPr>
              <a:t> </a:t>
            </a:r>
            <a:r>
              <a:rPr lang="ru-RU" sz="3200" dirty="0">
                <a:latin typeface="+mj-lt"/>
              </a:rPr>
              <a:t> - 48  млн. 692 тыс. рублей</a:t>
            </a:r>
          </a:p>
          <a:p>
            <a:pPr algn="ctr"/>
            <a:endParaRPr lang="ru-RU" sz="900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+mj-lt"/>
              </a:rPr>
              <a:t>Родительские взносы – 7 млн. 79 тыс.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+mj-lt"/>
              </a:rPr>
              <a:t>Республиканский бюджет – 12 млн. 445 тыс.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+mj-lt"/>
              </a:rPr>
              <a:t>Бюджетные субсидии – 27 млн. 760 тыс.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+mj-lt"/>
              </a:rPr>
              <a:t>Платные услуги – 1 млн. 408 тыс.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D2F4E7-33A2-F2F3-C26C-D582B8785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679" y="4534270"/>
            <a:ext cx="2048434" cy="20545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43E95D-AC03-989F-1A1A-BC971789C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446" y="5796251"/>
            <a:ext cx="3773751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61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00CC"/>
                </a:solidFill>
              </a:rPr>
              <a:t>Из них:</a:t>
            </a: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52988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ctr">
              <a:buNone/>
            </a:pPr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>
              <a:buNone/>
            </a:pPr>
            <a:endParaRPr lang="en-US" sz="1500" b="1" dirty="0">
              <a:latin typeface="Arial Black" pitchFamily="34" charset="0"/>
            </a:endParaRPr>
          </a:p>
          <a:p>
            <a:pPr algn="ctr">
              <a:buNone/>
            </a:pPr>
            <a:endParaRPr lang="en-US" sz="1500" b="1" dirty="0">
              <a:latin typeface="Arial Black" pitchFamily="34" charset="0"/>
            </a:endParaRPr>
          </a:p>
          <a:p>
            <a:pPr algn="ctr"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4 237 000,20                  1 932 000,34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844824"/>
            <a:ext cx="750099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ОДИТЕЛЬСКИЕ ВЗНОСЫ</a:t>
            </a:r>
          </a:p>
        </p:txBody>
      </p:sp>
      <p:sp>
        <p:nvSpPr>
          <p:cNvPr id="27" name="Овал 26"/>
          <p:cNvSpPr/>
          <p:nvPr/>
        </p:nvSpPr>
        <p:spPr>
          <a:xfrm>
            <a:off x="5089392" y="3993334"/>
            <a:ext cx="3171876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Заработная плата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>
            <a:cxnSpLocks/>
          </p:cNvCxnSpPr>
          <p:nvPr/>
        </p:nvCxnSpPr>
        <p:spPr>
          <a:xfrm>
            <a:off x="4788024" y="3439831"/>
            <a:ext cx="1080120" cy="781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  <a:stCxn id="6" idx="2"/>
          </p:cNvCxnSpPr>
          <p:nvPr/>
        </p:nvCxnSpPr>
        <p:spPr>
          <a:xfrm flipH="1">
            <a:off x="3275856" y="3202146"/>
            <a:ext cx="1260425" cy="698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1000100" y="3968821"/>
            <a:ext cx="3536181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Организация питания воспитанников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72CB7-A29C-DF2D-0F24-36EADDF57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одержимое 14">
            <a:extLst>
              <a:ext uri="{FF2B5EF4-FFF2-40B4-BE49-F238E27FC236}">
                <a16:creationId xmlns:a16="http://schemas.microsoft.com/office/drawing/2014/main" id="{3CC08AFE-35CE-65DA-779D-95C0185B9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556332"/>
            <a:ext cx="8964488" cy="4752988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Электроэнергия</a:t>
            </a:r>
            <a:r>
              <a:rPr lang="ru-RU" sz="2500" dirty="0">
                <a:latin typeface="Arial Black" pitchFamily="34" charset="0"/>
              </a:rPr>
              <a:t> - 900 тыс.                          </a:t>
            </a:r>
            <a:r>
              <a:rPr lang="ru-RU" sz="2500" dirty="0">
                <a:solidFill>
                  <a:srgbClr val="FF0000"/>
                </a:solidFill>
                <a:latin typeface="Arial Black" pitchFamily="34" charset="0"/>
              </a:rPr>
              <a:t>Педагоги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Отопление</a:t>
            </a:r>
            <a:r>
              <a:rPr lang="ru-RU" sz="2500" dirty="0">
                <a:latin typeface="Arial Black" pitchFamily="34" charset="0"/>
              </a:rPr>
              <a:t> – 1 млн. 8 тыс.                     20 млн. 635 тыс.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Вода и стоки </a:t>
            </a:r>
            <a:r>
              <a:rPr lang="ru-RU" sz="2500" dirty="0">
                <a:latin typeface="Arial Black" pitchFamily="34" charset="0"/>
              </a:rPr>
              <a:t>– 307 тыс.                                   </a:t>
            </a:r>
            <a:r>
              <a:rPr lang="ru-RU" sz="2500" dirty="0">
                <a:solidFill>
                  <a:srgbClr val="FF0000"/>
                </a:solidFill>
                <a:latin typeface="Arial Black" pitchFamily="34" charset="0"/>
              </a:rPr>
              <a:t>МОП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Вывоз ТКО </a:t>
            </a:r>
            <a:r>
              <a:rPr lang="ru-RU" sz="2500" dirty="0">
                <a:latin typeface="Arial Black" pitchFamily="34" charset="0"/>
              </a:rPr>
              <a:t>– 89 тыс.                           16 млн. 453 тыс. руб.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Земельный налог </a:t>
            </a:r>
            <a:r>
              <a:rPr lang="ru-RU" sz="2500" dirty="0">
                <a:latin typeface="Arial Black" pitchFamily="34" charset="0"/>
              </a:rPr>
              <a:t>– 410 тыс.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Услуги по содержанию имущества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и прочие услуги </a:t>
            </a:r>
            <a:r>
              <a:rPr lang="ru-RU" sz="2500" dirty="0">
                <a:latin typeface="Arial Black" pitchFamily="34" charset="0"/>
              </a:rPr>
              <a:t>– 1 млн. 8 тыс.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500" dirty="0">
                <a:solidFill>
                  <a:srgbClr val="0000CC"/>
                </a:solidFill>
                <a:latin typeface="Arial Black" pitchFamily="34" charset="0"/>
              </a:rPr>
              <a:t>Приобретение ОС и МЗ </a:t>
            </a:r>
            <a:r>
              <a:rPr lang="ru-RU" sz="2500" dirty="0">
                <a:latin typeface="Arial Black" pitchFamily="34" charset="0"/>
              </a:rPr>
              <a:t>– 727 тыс.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4599B28-0B84-EC17-FBC9-1FD6038046C4}"/>
              </a:ext>
            </a:extLst>
          </p:cNvPr>
          <p:cNvSpPr/>
          <p:nvPr/>
        </p:nvSpPr>
        <p:spPr>
          <a:xfrm>
            <a:off x="821505" y="134600"/>
            <a:ext cx="750099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Бюджетные субсидии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3934A82-882C-747D-7265-D47E5FC2AC25}"/>
              </a:ext>
            </a:extLst>
          </p:cNvPr>
          <p:cNvSpPr/>
          <p:nvPr/>
        </p:nvSpPr>
        <p:spPr>
          <a:xfrm>
            <a:off x="5675630" y="1873906"/>
            <a:ext cx="3079652" cy="1236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Заработная плата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53368BA8-435D-752E-E5A2-C34E5C498E2A}"/>
              </a:ext>
            </a:extLst>
          </p:cNvPr>
          <p:cNvCxnSpPr>
            <a:cxnSpLocks/>
          </p:cNvCxnSpPr>
          <p:nvPr/>
        </p:nvCxnSpPr>
        <p:spPr>
          <a:xfrm>
            <a:off x="4936072" y="1446522"/>
            <a:ext cx="1080120" cy="781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164A05A-3A1A-BE77-03D5-27F9AC5B4B35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3311575" y="1491922"/>
            <a:ext cx="1260425" cy="698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3EBF07F4-4A5D-3B40-9072-836E2FBCD331}"/>
              </a:ext>
            </a:extLst>
          </p:cNvPr>
          <p:cNvSpPr/>
          <p:nvPr/>
        </p:nvSpPr>
        <p:spPr>
          <a:xfrm>
            <a:off x="588051" y="1873906"/>
            <a:ext cx="2880321" cy="12728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Коммунальные расходы</a:t>
            </a:r>
          </a:p>
        </p:txBody>
      </p:sp>
    </p:spTree>
    <p:extLst>
      <p:ext uri="{BB962C8B-B14F-4D97-AF65-F5344CB8AC3E}">
        <p14:creationId xmlns:p14="http://schemas.microsoft.com/office/powerpoint/2010/main" val="171443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9BFB5-E64B-92F8-CF26-06FA54EAD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одержимое 14">
            <a:extLst>
              <a:ext uri="{FF2B5EF4-FFF2-40B4-BE49-F238E27FC236}">
                <a16:creationId xmlns:a16="http://schemas.microsoft.com/office/drawing/2014/main" id="{0652781A-1A22-F298-6B21-7E54C49A1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52988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ctr">
              <a:buNone/>
            </a:pPr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>
              <a:buNone/>
            </a:pPr>
            <a:endParaRPr lang="en-US" sz="1500" b="1" dirty="0">
              <a:latin typeface="Arial Black" pitchFamily="34" charset="0"/>
            </a:endParaRPr>
          </a:p>
          <a:p>
            <a:pPr algn="ctr">
              <a:buNone/>
            </a:pPr>
            <a:endParaRPr lang="en-US" sz="1500" b="1" dirty="0">
              <a:latin typeface="Arial Black" pitchFamily="34" charset="0"/>
            </a:endParaRPr>
          </a:p>
          <a:p>
            <a:pPr algn="ctr"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27 000,00               12 445 000,34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C9DAF57-6385-7988-5A7A-6AF344B4BC9E}"/>
              </a:ext>
            </a:extLst>
          </p:cNvPr>
          <p:cNvSpPr/>
          <p:nvPr/>
        </p:nvSpPr>
        <p:spPr>
          <a:xfrm>
            <a:off x="1000100" y="1848182"/>
            <a:ext cx="750099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Р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еспубликанский бюджет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B2211FDF-40AC-7701-B5F0-B9F9750BE692}"/>
              </a:ext>
            </a:extLst>
          </p:cNvPr>
          <p:cNvSpPr/>
          <p:nvPr/>
        </p:nvSpPr>
        <p:spPr>
          <a:xfrm>
            <a:off x="5089392" y="3993334"/>
            <a:ext cx="3171876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Заработная плата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9C98F246-1093-0696-59E4-CCA240F9D2F5}"/>
              </a:ext>
            </a:extLst>
          </p:cNvPr>
          <p:cNvCxnSpPr>
            <a:cxnSpLocks/>
          </p:cNvCxnSpPr>
          <p:nvPr/>
        </p:nvCxnSpPr>
        <p:spPr>
          <a:xfrm>
            <a:off x="4788024" y="3439831"/>
            <a:ext cx="1080120" cy="781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704D194-D986-F197-DF9D-888CC1EAE1F6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3490170" y="3205504"/>
            <a:ext cx="1260425" cy="698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B7F83CB7-AD9B-E58A-FD92-5CC336BE1D00}"/>
              </a:ext>
            </a:extLst>
          </p:cNvPr>
          <p:cNvSpPr/>
          <p:nvPr/>
        </p:nvSpPr>
        <p:spPr>
          <a:xfrm>
            <a:off x="1000100" y="3968821"/>
            <a:ext cx="3536181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Новогодние подарки</a:t>
            </a:r>
          </a:p>
        </p:txBody>
      </p:sp>
    </p:spTree>
    <p:extLst>
      <p:ext uri="{BB962C8B-B14F-4D97-AF65-F5344CB8AC3E}">
        <p14:creationId xmlns:p14="http://schemas.microsoft.com/office/powerpoint/2010/main" val="692744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-27384"/>
            <a:ext cx="8329642" cy="92869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Расходы детского сада: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358" y="1052736"/>
            <a:ext cx="8086756" cy="52149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3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Заработная плата</a:t>
            </a:r>
            <a:r>
              <a:rPr lang="ru-RU" sz="3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начислениями на оплату труда</a:t>
            </a:r>
            <a:r>
              <a:rPr lang="en-US" sz="3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37 088 431,07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1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</a:t>
            </a:r>
            <a:r>
              <a:rPr lang="ru-RU" sz="3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1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мунальные</a:t>
            </a:r>
            <a:r>
              <a:rPr lang="en-US" sz="3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услуги 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2 247 392,14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  Водоснабжение         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- 307 000,40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Электроэнергия       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- 900 000,86    Местный бюджет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  Отопление              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- 1 225 000,26</a:t>
            </a:r>
          </a:p>
          <a:p>
            <a:pPr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-  Вывоз и захоронение ТКО   -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89 000,48</a:t>
            </a:r>
          </a:p>
          <a:p>
            <a:pPr>
              <a:buNone/>
            </a:pPr>
            <a:r>
              <a:rPr lang="en-US" sz="3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Налоги</a:t>
            </a:r>
            <a:r>
              <a:rPr lang="en-US" sz="30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410 000,00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– сверх норматив расходы отрасли «Образование» </a:t>
            </a:r>
          </a:p>
          <a:p>
            <a:pPr marL="0" indent="0">
              <a:buNone/>
            </a:pP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</a:t>
            </a:r>
            <a:r>
              <a:rPr lang="en-US" sz="3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связи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7 200,00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Увеличение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материальных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запасов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71 302,89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етодическое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пособие –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3 536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Муниципальна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“Сохранение,   изучение и развитие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государственных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языков РТ)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Моющие и дезинфицирующие средства –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184 380,52</a:t>
            </a:r>
          </a:p>
          <a:p>
            <a:pPr marL="0" indent="0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Спецодежда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– 30 114,00</a:t>
            </a:r>
          </a:p>
          <a:p>
            <a:pPr marL="342900" indent="-342900">
              <a:buFontTx/>
              <a:buChar char="-"/>
            </a:pP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1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None/>
            </a:pPr>
            <a:endParaRPr lang="en-US" sz="1700" dirty="0">
              <a:latin typeface="Arial Black" pitchFamily="34" charset="0"/>
            </a:endParaRPr>
          </a:p>
          <a:p>
            <a:endParaRPr lang="en-US" sz="1700" dirty="0">
              <a:latin typeface="Arial Black" pitchFamily="34" charset="0"/>
            </a:endParaRPr>
          </a:p>
          <a:p>
            <a:pPr>
              <a:buNone/>
            </a:pPr>
            <a:endParaRPr lang="en-US" sz="1700" dirty="0">
              <a:latin typeface="Arial Black" pitchFamily="34" charset="0"/>
            </a:endParaRPr>
          </a:p>
          <a:p>
            <a:pPr>
              <a:buNone/>
            </a:pPr>
            <a:endParaRPr lang="en-US" sz="1700" dirty="0">
              <a:latin typeface="Arial Black" pitchFamily="34" charset="0"/>
            </a:endParaRPr>
          </a:p>
          <a:p>
            <a:pPr>
              <a:buNone/>
            </a:pPr>
            <a:endParaRPr lang="en-US" sz="1700" dirty="0">
              <a:latin typeface="Arial Black" pitchFamily="34" charset="0"/>
            </a:endParaRPr>
          </a:p>
          <a:p>
            <a:pPr>
              <a:buNone/>
            </a:pPr>
            <a:endParaRPr lang="ru-RU" sz="17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084"/>
            <a:ext cx="8786874" cy="585791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ru-RU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en-US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en-US" sz="1600" dirty="0"/>
          </a:p>
          <a:p>
            <a:pPr>
              <a:buFontTx/>
              <a:buChar char="-"/>
            </a:pPr>
            <a:endParaRPr lang="en-US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en-US" sz="1600" b="1" dirty="0">
              <a:latin typeface="Arial Black" pitchFamily="34" charset="0"/>
            </a:endParaRPr>
          </a:p>
          <a:p>
            <a:pPr>
              <a:buFontTx/>
              <a:buChar char="-"/>
            </a:pPr>
            <a:endParaRPr lang="en-US" sz="1600" b="1" dirty="0">
              <a:latin typeface="Arial Black" pitchFamily="34" charset="0"/>
            </a:endParaRPr>
          </a:p>
          <a:p>
            <a:pPr algn="ctr">
              <a:buNone/>
            </a:pPr>
            <a:endParaRPr lang="en-US" sz="1600" b="1" dirty="0">
              <a:latin typeface="Arial Black" pitchFamily="34" charset="0"/>
            </a:endParaRPr>
          </a:p>
          <a:p>
            <a:pPr algn="ctr">
              <a:buNone/>
            </a:pPr>
            <a:endParaRPr lang="en-US" sz="1600" b="1" dirty="0">
              <a:latin typeface="Arial Black" pitchFamily="34" charset="0"/>
            </a:endParaRPr>
          </a:p>
          <a:p>
            <a:pPr algn="ctr">
              <a:buNone/>
            </a:pPr>
            <a:endParaRPr lang="en-US" sz="1600" b="1" dirty="0">
              <a:latin typeface="Arial Black" pitchFamily="34" charset="0"/>
            </a:endParaRPr>
          </a:p>
          <a:p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9642" y="620688"/>
            <a:ext cx="846217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услуги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содержанию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имущества</a:t>
            </a:r>
            <a:endParaRPr lang="en-US" b="1" dirty="0">
              <a:latin typeface="Arial Black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Дератизация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дезинсекция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12 765,86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АПС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33 441,41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 видеонаблюдения, КТС, тех.средств пожарной сигнализации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16 389,12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 узлов учета тепловой энергии, ГВС и ХВС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погод.регулир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63 068,61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 и перезарядка огнетушителей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7 842,64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Поверка весов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6 911,17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Лабораторные исследования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33 386,80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Прочие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услуги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62 812,98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Услуги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Охраны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13 693,68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"Профилактика правонарушений и преступлений в Нижнекамском муниципальном районе)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676456" cy="54673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b="1" u="sng" dirty="0"/>
          </a:p>
          <a:p>
            <a:pPr marL="0" indent="0" algn="ctr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основных средств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286 219,95</a:t>
            </a:r>
          </a:p>
          <a:p>
            <a:pPr marL="0" indent="0" algn="ctr">
              <a:buNone/>
            </a:pP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Насос циркуляционный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84 200,00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Тревожные радиокнопки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37 980,00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Весы электронные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5 950,00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Холодильный шкаф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82 000,00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Кипятильник – 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18 690,00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Мясорубка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57 399,95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428760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от оказания </a:t>
            </a: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дополнительных</a:t>
            </a:r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платных </a:t>
            </a: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образовательных </a:t>
            </a:r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 </a:t>
            </a:r>
            <a:b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</a:t>
            </a:r>
            <a:endParaRPr lang="ru-RU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609980"/>
          </a:xfrm>
        </p:spPr>
        <p:txBody>
          <a:bodyPr/>
          <a:lstStyle/>
          <a:p>
            <a:pPr algn="ctr"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None/>
            </a:pP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1 408 000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1"/>
            <a:ext cx="6429419" cy="785794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rgbClr val="002060"/>
                </a:solidFill>
              </a:rPr>
              <a:t>Регламент выступлений: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3" y="916253"/>
            <a:ext cx="7929617" cy="5753107"/>
          </a:xfrm>
          <a:noFill/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 sz="2100" dirty="0"/>
              <a:t>Общий анализ деятельности ДОУ за 2024 год (заведующий Ахметшина Э.Т.)</a:t>
            </a:r>
          </a:p>
          <a:p>
            <a:pPr marL="457200" indent="-457200" algn="just">
              <a:buAutoNum type="arabicPeriod"/>
            </a:pPr>
            <a:r>
              <a:rPr lang="ru-RU" sz="2100" dirty="0"/>
              <a:t>Анализ кадрового обеспечения (инспектор по кадрам Коровина А.М.)</a:t>
            </a:r>
          </a:p>
          <a:p>
            <a:pPr marL="457200" indent="-457200" algn="just">
              <a:buAutoNum type="arabicPeriod"/>
            </a:pPr>
            <a:r>
              <a:rPr lang="ru-RU" sz="2100" dirty="0"/>
              <a:t>Анализ финансовой деятельности ДОУ за 2024 год (главный бухгалтер Гайнутдинова Л.Ф.)</a:t>
            </a:r>
          </a:p>
          <a:p>
            <a:pPr marL="457200" indent="-457200" algn="just">
              <a:buAutoNum type="arabicPeriod"/>
            </a:pPr>
            <a:r>
              <a:rPr lang="ru-RU" sz="2100" dirty="0"/>
              <a:t>Анализ работы по хозяйственной части (заместитель  заведующего по ХР Мингалимова Р.М.)</a:t>
            </a:r>
          </a:p>
          <a:p>
            <a:pPr marL="457200" indent="-457200" algn="just">
              <a:buAutoNum type="arabicPeriod"/>
            </a:pPr>
            <a:r>
              <a:rPr lang="ru-RU" sz="2100" dirty="0"/>
              <a:t>Анализ воспитательно-образовательной деятельности (заместитель заведующего по ВМР Проценко Л.С.)</a:t>
            </a:r>
          </a:p>
          <a:p>
            <a:pPr marL="457200" indent="-457200" algn="just">
              <a:buAutoNum type="arabicPeriod"/>
            </a:pPr>
            <a:r>
              <a:rPr lang="ru-RU" sz="2100" dirty="0"/>
              <a:t>Анализ физкультурно-оздоровительной, профилактической работы (старшая медицинская сестра Кукарина Д.М.)</a:t>
            </a:r>
          </a:p>
          <a:p>
            <a:pPr marL="457200" indent="-457200" algn="just">
              <a:buAutoNum type="arabicPeriod"/>
            </a:pPr>
            <a:r>
              <a:rPr lang="ru-RU" sz="2100" dirty="0"/>
              <a:t>Анализ выполнения колдоговорных обязательств, социальной защиты работников ДОУ (председатель профкома Проценко Л.С.)</a:t>
            </a:r>
          </a:p>
          <a:p>
            <a:pPr eaLnBrk="1" hangingPunct="1">
              <a:lnSpc>
                <a:spcPct val="80000"/>
              </a:lnSpc>
            </a:pPr>
            <a:endParaRPr lang="tt-RU" sz="2000" dirty="0"/>
          </a:p>
          <a:p>
            <a:pPr eaLnBrk="1" hangingPunct="1">
              <a:lnSpc>
                <a:spcPct val="80000"/>
              </a:lnSpc>
            </a:pPr>
            <a:endParaRPr lang="ru-RU" sz="20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dirty="0">
                <a:solidFill>
                  <a:srgbClr val="990033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600" b="1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229600" cy="1275608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Израсходовано :</a:t>
            </a:r>
            <a:br>
              <a:rPr lang="en-US" sz="3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35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90090"/>
            <a:ext cx="8856984" cy="367115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Заработная плата – </a:t>
            </a: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821 364,23</a:t>
            </a:r>
          </a:p>
          <a:p>
            <a:pPr>
              <a:lnSpc>
                <a:spcPct val="150000"/>
              </a:lnSpc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связи интернет – </a:t>
            </a: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39 960,00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унальные услуги- </a:t>
            </a: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22 400,00</a:t>
            </a:r>
          </a:p>
          <a:p>
            <a:pPr algn="just">
              <a:lnSpc>
                <a:spcPct val="150000"/>
              </a:lnSpc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на содержание имущества (СОУТ, план график, СМИ,  договора ГПХ)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152 932,59 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621895"/>
              </p:ext>
            </p:extLst>
          </p:nvPr>
        </p:nvGraphicFramePr>
        <p:xfrm>
          <a:off x="467544" y="1935163"/>
          <a:ext cx="8219256" cy="24082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260173029"/>
                    </a:ext>
                  </a:extLst>
                </a:gridCol>
                <a:gridCol w="1805372">
                  <a:extLst>
                    <a:ext uri="{9D8B030D-6E8A-4147-A177-3AD203B41FA5}">
                      <a16:colId xmlns:a16="http://schemas.microsoft.com/office/drawing/2014/main" val="1028798399"/>
                    </a:ext>
                  </a:extLst>
                </a:gridCol>
                <a:gridCol w="2054814">
                  <a:extLst>
                    <a:ext uri="{9D8B030D-6E8A-4147-A177-3AD203B41FA5}">
                      <a16:colId xmlns:a16="http://schemas.microsoft.com/office/drawing/2014/main" val="4009523406"/>
                    </a:ext>
                  </a:extLst>
                </a:gridCol>
                <a:gridCol w="2054814">
                  <a:extLst>
                    <a:ext uri="{9D8B030D-6E8A-4147-A177-3AD203B41FA5}">
                      <a16:colId xmlns:a16="http://schemas.microsoft.com/office/drawing/2014/main" val="4015690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Заработная плата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536621"/>
                  </a:ext>
                </a:extLst>
              </a:tr>
              <a:tr h="853757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Педагогические работники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42,1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58,6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59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Младший обслуживающий 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819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6597935-AEB6-D9FF-AA9E-561CDF27EA26}"/>
              </a:ext>
            </a:extLst>
          </p:cNvPr>
          <p:cNvSpPr txBox="1"/>
          <p:nvPr/>
        </p:nvSpPr>
        <p:spPr>
          <a:xfrm>
            <a:off x="1930283" y="692696"/>
            <a:ext cx="5468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ahoma" pitchFamily="34" charset="0"/>
                <a:ea typeface="+mn-ea"/>
                <a:cs typeface="+mn-cs"/>
              </a:rPr>
              <a:t>Средняя заработная </a:t>
            </a:r>
            <a:r>
              <a:rPr kumimoji="0" lang="ru-RU" sz="3200" b="1" i="0" u="none" strike="noStrike" kern="1200" cap="none" spc="0" normalizeH="0" baseline="0" noProof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ahoma" pitchFamily="34" charset="0"/>
                <a:ea typeface="+mn-ea"/>
                <a:cs typeface="+mn-cs"/>
              </a:rPr>
              <a:t>плата</a:t>
            </a:r>
            <a:r>
              <a:rPr kumimoji="0" lang="ru-RU" sz="2800" b="1" i="0" u="none" strike="noStrike" kern="1200" cap="none" spc="0" normalizeH="0" baseline="0" noProof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ahoma" pitchFamily="34" charset="0"/>
                <a:ea typeface="+mn-ea"/>
                <a:cs typeface="+mn-cs"/>
              </a:rPr>
              <a:t> </a:t>
            </a:r>
            <a:endParaRPr kumimoji="0" lang="ru-RU" sz="2800" b="1" i="0" u="none" strike="noStrike" kern="1200" cap="none" spc="0" normalizeH="0" baseline="0" noProof="0" dirty="0">
              <a:ln w="0"/>
              <a:solidFill>
                <a:srgbClr val="0000CC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E4531-9D68-4CBA-FE96-83C66FF7DF2D}"/>
              </a:ext>
            </a:extLst>
          </p:cNvPr>
          <p:cNvSpPr txBox="1"/>
          <p:nvPr/>
        </p:nvSpPr>
        <p:spPr>
          <a:xfrm>
            <a:off x="215516" y="188640"/>
            <a:ext cx="8712968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Анализ работы по хозяйственной части ДОУ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за 2024 год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Докладчик: заместитель заведующего по ХР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Мингалимова Р.М.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kern="0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kern="0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413338"/>
            <a:ext cx="7929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spc="50" dirty="0">
                <a:ln w="11430"/>
                <a:solidFill>
                  <a:srgbClr val="FF0000"/>
                </a:solidFill>
              </a:rPr>
              <a:t>договора с обслуживающими организациями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spc="50" dirty="0">
                <a:ln w="11430"/>
                <a:solidFill>
                  <a:srgbClr val="FF0000"/>
                </a:solidFill>
              </a:rPr>
              <a:t>антитеррористическая безопасность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spc="50" dirty="0">
                <a:ln w="11430"/>
                <a:solidFill>
                  <a:srgbClr val="FF0000"/>
                </a:solidFill>
              </a:rPr>
              <a:t>мероприятии в целях экономии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spc="50" dirty="0">
                <a:ln w="11430"/>
                <a:solidFill>
                  <a:srgbClr val="FF0000"/>
                </a:solidFill>
              </a:rPr>
              <a:t>анализ по коммунальным услугам</a:t>
            </a:r>
          </a:p>
        </p:txBody>
      </p:sp>
    </p:spTree>
    <p:extLst>
      <p:ext uri="{BB962C8B-B14F-4D97-AF65-F5344CB8AC3E}">
        <p14:creationId xmlns:p14="http://schemas.microsoft.com/office/powerpoint/2010/main" val="3503567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A9A3A-20F8-B55B-D137-5A2D77CAF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86DA82D-1755-65A8-4AB5-EBA154C991FB}"/>
              </a:ext>
            </a:extLst>
          </p:cNvPr>
          <p:cNvSpPr/>
          <p:nvPr/>
        </p:nvSpPr>
        <p:spPr>
          <a:xfrm>
            <a:off x="323528" y="-27384"/>
            <a:ext cx="864096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Зоны ответственности: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сохранность здания дошкольного учреждения и имущества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беспечение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чистоты и порядка в помещениях и на участках ДОУ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Бесперебойная работа оборудования, водоснабжения, исправность освещения, системы отопления и вентиляции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противопожарная безопасность и организация труда обслуживающего персонала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меры по обеспечению сохранности здания, хозяйственного инвентаря и состояния оборудования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контроль за своевременным и полным выполнением договорных обязательств, порядка оформления финансово – хозяйственных операций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контроль за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температурным режимом в здании</a:t>
            </a:r>
          </a:p>
        </p:txBody>
      </p:sp>
    </p:spTree>
    <p:extLst>
      <p:ext uri="{BB962C8B-B14F-4D97-AF65-F5344CB8AC3E}">
        <p14:creationId xmlns:p14="http://schemas.microsoft.com/office/powerpoint/2010/main" val="237588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3D7C3-ED2E-8E2F-5910-849D016A3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4B9D64-9261-C4B8-3B5C-2DB277BF3422}"/>
              </a:ext>
            </a:extLst>
          </p:cNvPr>
          <p:cNvSpPr txBox="1"/>
          <p:nvPr/>
        </p:nvSpPr>
        <p:spPr>
          <a:xfrm>
            <a:off x="215516" y="188640"/>
            <a:ext cx="8712968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Анализ работы по хозяйственной части ДОУ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за 2024 год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Докладчик: заместитель заведующего по ХР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Мингалимова Р.М.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kern="0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kern="0" dirty="0">
              <a:solidFill>
                <a:srgbClr val="000000"/>
              </a:solidFill>
              <a:latin typeface="Tahoma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43F0EF-C8D4-EB22-FE27-21BEFEC2BB5F}"/>
              </a:ext>
            </a:extLst>
          </p:cNvPr>
          <p:cNvSpPr/>
          <p:nvPr/>
        </p:nvSpPr>
        <p:spPr>
          <a:xfrm>
            <a:off x="642910" y="2413338"/>
            <a:ext cx="79296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FF0000"/>
                </a:solidFill>
              </a:rPr>
              <a:t>договора с обслуживающими организациями</a:t>
            </a:r>
          </a:p>
          <a:p>
            <a:pPr marL="342900" lvl="0" indent="-342900" algn="just">
              <a:buFont typeface="Symbol" panose="05050102010706020507" pitchFamily="18" charset="2"/>
              <a:buChar char="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служба Отдела Вневедомственной Охраны;</a:t>
            </a:r>
          </a:p>
          <a:p>
            <a:pPr marL="342900" lvl="0" indent="-342900" algn="just">
              <a:buFont typeface="Symbol" panose="05050102010706020507" pitchFamily="18" charset="2"/>
              <a:buChar char="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ООО «Ритм Защиты»;</a:t>
            </a:r>
          </a:p>
          <a:p>
            <a:pPr marL="342900" lvl="0" indent="-342900" algn="just">
              <a:buFont typeface="Symbol" panose="05050102010706020507" pitchFamily="18" charset="2"/>
              <a:buChar char="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ООО «Мониторинговые системы», ТО системы «Стрелец Мониторинг»;</a:t>
            </a:r>
          </a:p>
          <a:p>
            <a:pPr marL="342900" lvl="0" indent="-342900" algn="just">
              <a:buFont typeface="Symbol" panose="05050102010706020507" pitchFamily="18" charset="2"/>
              <a:buChar char="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ООО «Инженерный центр - НК»</a:t>
            </a:r>
          </a:p>
        </p:txBody>
      </p:sp>
    </p:spTree>
    <p:extLst>
      <p:ext uri="{BB962C8B-B14F-4D97-AF65-F5344CB8AC3E}">
        <p14:creationId xmlns:p14="http://schemas.microsoft.com/office/powerpoint/2010/main" val="39778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00158-7B0B-D251-FA79-3BE227451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A8E003-1FDD-E59B-CF01-DAA90A5486C2}"/>
              </a:ext>
            </a:extLst>
          </p:cNvPr>
          <p:cNvSpPr txBox="1"/>
          <p:nvPr/>
        </p:nvSpPr>
        <p:spPr>
          <a:xfrm>
            <a:off x="215516" y="188640"/>
            <a:ext cx="8712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Анализ работы по хозяйственной части ДОУ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за 2024 год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35B8F5B-0475-3658-863E-05F782E0386D}"/>
              </a:ext>
            </a:extLst>
          </p:cNvPr>
          <p:cNvSpPr/>
          <p:nvPr/>
        </p:nvSpPr>
        <p:spPr>
          <a:xfrm>
            <a:off x="642910" y="908720"/>
            <a:ext cx="828557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-180340" algn="just"/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обеспечения безопасности проводятся следующие мероприятия:</a:t>
            </a: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 Паспорт антитеррористической защищенности учреждения в соответствии с требованиями нормативных документов;</a:t>
            </a: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проводятся осмотры помещения и территории детского сада на отсутствие взрывчатых веществ;</a:t>
            </a: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установлена автоматическая пожарная сигнализация;</a:t>
            </a: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проводятся инструктажи сотрудников по повышению антитеррористической безопасности детского сада и правилам поведения в случае возникновения различных ЧС, по плану проводятся занятия по ГО и ЧС;</a:t>
            </a: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организовано хранение запасного и рабочего комплектов ключей от всех помещений.</a:t>
            </a:r>
          </a:p>
        </p:txBody>
      </p:sp>
    </p:spTree>
    <p:extLst>
      <p:ext uri="{BB962C8B-B14F-4D97-AF65-F5344CB8AC3E}">
        <p14:creationId xmlns:p14="http://schemas.microsoft.com/office/powerpoint/2010/main" val="1922913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3135" y="260648"/>
            <a:ext cx="3478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Горячее водоснабжения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92025" y="5254011"/>
            <a:ext cx="31145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2023 г-1 149,65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куб.м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2024 г- 1 654,56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куб.м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Экономия – 0,6%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4FC3BFD-8D5E-15FD-E59B-2416D0617D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1060463"/>
              </p:ext>
            </p:extLst>
          </p:nvPr>
        </p:nvGraphicFramePr>
        <p:xfrm>
          <a:off x="1259632" y="921494"/>
          <a:ext cx="7416824" cy="410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7044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0573" y="289856"/>
            <a:ext cx="2462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Электроэнергия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7" y="5556571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2023г-69 768 кВт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2024г-68 199 кВт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Перерасход - 28%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3490217-4D98-9726-772A-9DC3F233E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0760489"/>
              </p:ext>
            </p:extLst>
          </p:nvPr>
        </p:nvGraphicFramePr>
        <p:xfrm>
          <a:off x="539552" y="751920"/>
          <a:ext cx="8136904" cy="4837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6901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0408" y="243805"/>
            <a:ext cx="2678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Тепловая энергия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10408" y="5090700"/>
            <a:ext cx="27812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2023г -783,03 Гкал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2024г-711,34Гкал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Перерасход - 9,7%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37DFBAE-0FEF-4EDA-ED9E-7D0E73B98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819015"/>
              </p:ext>
            </p:extLst>
          </p:nvPr>
        </p:nvGraphicFramePr>
        <p:xfrm>
          <a:off x="755576" y="705470"/>
          <a:ext cx="7704856" cy="4523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2894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854EB-B518-9D9D-5183-87B85A248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F00445-CADA-9641-2A43-2ED85DF88CA5}"/>
              </a:ext>
            </a:extLst>
          </p:cNvPr>
          <p:cNvSpPr txBox="1"/>
          <p:nvPr/>
        </p:nvSpPr>
        <p:spPr>
          <a:xfrm>
            <a:off x="3458201" y="226604"/>
            <a:ext cx="2227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Водоотведение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1866E-2E66-C1BD-BE5A-40464E1A2E3E}"/>
              </a:ext>
            </a:extLst>
          </p:cNvPr>
          <p:cNvSpPr txBox="1"/>
          <p:nvPr/>
        </p:nvSpPr>
        <p:spPr>
          <a:xfrm>
            <a:off x="3458201" y="5415607"/>
            <a:ext cx="27812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2023г -783,03 Гкал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2024г-711,34Гкал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Перерасход- 7,4%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54AB2C4D-37E2-2E9B-FED9-5FAE2FBD0B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2041208"/>
              </p:ext>
            </p:extLst>
          </p:nvPr>
        </p:nvGraphicFramePr>
        <p:xfrm>
          <a:off x="683568" y="764705"/>
          <a:ext cx="7776864" cy="465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7877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7" y="238721"/>
            <a:ext cx="7000923" cy="1462087"/>
          </a:xfrm>
        </p:spPr>
        <p:txBody>
          <a:bodyPr/>
          <a:lstStyle/>
          <a:p>
            <a:pPr algn="ctr" eaLnBrk="1" hangingPunct="1"/>
            <a:r>
              <a:rPr lang="ru-RU" sz="3200" b="1" dirty="0">
                <a:solidFill>
                  <a:srgbClr val="002060"/>
                </a:solidFill>
              </a:rPr>
              <a:t>ОБЩИЕ ХАРАКТЕРИСТИКИ ДОУ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772816"/>
            <a:ext cx="8822214" cy="4752975"/>
          </a:xfrm>
          <a:noFill/>
        </p:spPr>
        <p:txBody>
          <a:bodyPr/>
          <a:lstStyle/>
          <a:p>
            <a:pPr>
              <a:buNone/>
            </a:pPr>
            <a:r>
              <a:rPr lang="ru-RU" sz="2000" b="1" dirty="0"/>
              <a:t>Тип учреждения: </a:t>
            </a:r>
            <a:r>
              <a:rPr lang="ru-RU" sz="2000" dirty="0"/>
              <a:t>дошкольное образовательное учреждение</a:t>
            </a:r>
          </a:p>
          <a:p>
            <a:pPr>
              <a:buNone/>
            </a:pPr>
            <a:r>
              <a:rPr lang="ru-RU" sz="2000" b="1" dirty="0"/>
              <a:t>Вид:</a:t>
            </a:r>
            <a:r>
              <a:rPr lang="ru-RU" sz="2000" dirty="0"/>
              <a:t> центр развития ребенка</a:t>
            </a:r>
          </a:p>
          <a:p>
            <a:pPr marL="0" indent="0" algn="just">
              <a:buNone/>
            </a:pPr>
            <a:r>
              <a:rPr lang="ru-RU" sz="2000" b="1" dirty="0"/>
              <a:t>Учреждение функционирует: </a:t>
            </a:r>
            <a:r>
              <a:rPr lang="ru-RU" sz="2000" dirty="0"/>
              <a:t>с 2011 года </a:t>
            </a:r>
          </a:p>
          <a:p>
            <a:pPr marL="0" indent="0" algn="just">
              <a:buNone/>
            </a:pPr>
            <a:r>
              <a:rPr lang="ru-RU" sz="2000" b="1" dirty="0"/>
              <a:t>Юридический и фактический адрес: </a:t>
            </a:r>
            <a:r>
              <a:rPr lang="ru-RU" sz="2000" dirty="0"/>
              <a:t>город Нижнекамск, Нижнекамский муниципальный район Республики Татарстан, улица проспект Мира, дом 66</a:t>
            </a:r>
          </a:p>
          <a:p>
            <a:pPr marL="0" indent="0" algn="just">
              <a:buNone/>
            </a:pPr>
            <a:r>
              <a:rPr lang="ru-RU" sz="2000" b="1" dirty="0"/>
              <a:t>Режим работы: </a:t>
            </a:r>
            <a:r>
              <a:rPr lang="ru-RU" sz="2000" dirty="0"/>
              <a:t>пятидневный с 6.00 до 18.00 часов с понедельника по пятницу за исключением выходных (суббота, воскресенье) и нерабочих праздничных дней.</a:t>
            </a:r>
          </a:p>
          <a:p>
            <a:pPr marL="0" indent="0" algn="just">
              <a:buNone/>
            </a:pPr>
            <a:r>
              <a:rPr lang="ru-RU" sz="2000" b="1" dirty="0"/>
              <a:t>Действует на основании: </a:t>
            </a:r>
            <a:r>
              <a:rPr lang="ru-RU" sz="2000" dirty="0"/>
              <a:t>Устава (утвержден Постановлением руководителя ИК  НМР РТ № 1931 от 30.03.2021г.), Лицензии на право осуществления образовательной деятельности (Министерство образования и науки РТ от 16 декабря 2016 года, регистрационный № 9317. Серия 16Л01 № 0005383. Срок действия лицензии «бессрочно».</a:t>
            </a:r>
          </a:p>
          <a:p>
            <a:pPr marL="0" indent="0" algn="just">
              <a:buNone/>
            </a:pPr>
            <a:endParaRPr lang="ru-RU" sz="2000" dirty="0"/>
          </a:p>
          <a:p>
            <a:pPr eaLnBrk="1" hangingPunct="1">
              <a:lnSpc>
                <a:spcPct val="80000"/>
              </a:lnSpc>
            </a:pPr>
            <a:endParaRPr lang="tt-RU" sz="2000" dirty="0"/>
          </a:p>
          <a:p>
            <a:pPr eaLnBrk="1" hangingPunct="1">
              <a:lnSpc>
                <a:spcPct val="80000"/>
              </a:lnSpc>
            </a:pPr>
            <a:endParaRPr lang="ru-RU" sz="20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dirty="0">
                <a:solidFill>
                  <a:srgbClr val="990033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600" b="1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A2C7F-B9AC-824F-2027-941823A5F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09D5-C61C-53AA-1BF2-BC5E08C4EFCE}"/>
              </a:ext>
            </a:extLst>
          </p:cNvPr>
          <p:cNvSpPr txBox="1"/>
          <p:nvPr/>
        </p:nvSpPr>
        <p:spPr>
          <a:xfrm>
            <a:off x="3635896" y="243805"/>
            <a:ext cx="1633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ГВС+ХВС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BAFE2-0ADC-89A7-6258-0571BE224E43}"/>
              </a:ext>
            </a:extLst>
          </p:cNvPr>
          <p:cNvSpPr txBox="1"/>
          <p:nvPr/>
        </p:nvSpPr>
        <p:spPr>
          <a:xfrm>
            <a:off x="3491880" y="5409999"/>
            <a:ext cx="27812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2023г -783,03 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2024г-711,34Гкал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Экономия- 10,07%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18CABAD-31DE-4ECD-288B-19F6281102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3058270"/>
              </p:ext>
            </p:extLst>
          </p:nvPr>
        </p:nvGraphicFramePr>
        <p:xfrm>
          <a:off x="395536" y="836711"/>
          <a:ext cx="8496944" cy="4573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845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3FB4A-CBA0-44CE-9EF4-656F5262B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7F3C29-CC1B-4EE9-2FE7-4AC9C22BC17C}"/>
              </a:ext>
            </a:extLst>
          </p:cNvPr>
          <p:cNvSpPr txBox="1"/>
          <p:nvPr/>
        </p:nvSpPr>
        <p:spPr>
          <a:xfrm>
            <a:off x="2385375" y="241352"/>
            <a:ext cx="4373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ГВС+ХВС на одного человека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0C0F13-3AC4-D91D-321E-666AAD8524D0}"/>
              </a:ext>
            </a:extLst>
          </p:cNvPr>
          <p:cNvSpPr txBox="1"/>
          <p:nvPr/>
        </p:nvSpPr>
        <p:spPr>
          <a:xfrm>
            <a:off x="3491880" y="5416319"/>
            <a:ext cx="28180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г -783,03 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2024 г-711,34Гкал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Экономия- 10,07%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7A4F491-650E-C10F-6B6B-C04D9A6695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3260844"/>
              </p:ext>
            </p:extLst>
          </p:nvPr>
        </p:nvGraphicFramePr>
        <p:xfrm>
          <a:off x="755576" y="908719"/>
          <a:ext cx="8064896" cy="450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6083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4D94A-EDEA-9125-EDAA-AC925A8D4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329EF-BBD4-D6B0-DFCB-5C72725D26C1}"/>
              </a:ext>
            </a:extLst>
          </p:cNvPr>
          <p:cNvSpPr txBox="1"/>
          <p:nvPr/>
        </p:nvSpPr>
        <p:spPr>
          <a:xfrm>
            <a:off x="2409158" y="237248"/>
            <a:ext cx="354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ГВС на одного человека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A5841C-0D67-2D29-7F92-F6D2F25AEB7F}"/>
              </a:ext>
            </a:extLst>
          </p:cNvPr>
          <p:cNvSpPr txBox="1"/>
          <p:nvPr/>
        </p:nvSpPr>
        <p:spPr>
          <a:xfrm>
            <a:off x="2915816" y="5421123"/>
            <a:ext cx="28180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г -783,03 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2024 г-711,34Гкал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Экономия- 10,07%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15B11EE-CC50-91CE-1C57-929299898B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6606778"/>
              </p:ext>
            </p:extLst>
          </p:nvPr>
        </p:nvGraphicFramePr>
        <p:xfrm>
          <a:off x="1043608" y="836711"/>
          <a:ext cx="7992888" cy="4584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7353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6CF72-4AE4-D883-4738-D547E6678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D30676-ED0C-47B4-167B-C145DC118214}"/>
              </a:ext>
            </a:extLst>
          </p:cNvPr>
          <p:cNvSpPr txBox="1"/>
          <p:nvPr/>
        </p:nvSpPr>
        <p:spPr>
          <a:xfrm>
            <a:off x="2915816" y="226604"/>
            <a:ext cx="354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ГВС на одного человека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BD2031-9472-8398-8CE5-94905572F28A}"/>
              </a:ext>
            </a:extLst>
          </p:cNvPr>
          <p:cNvSpPr txBox="1"/>
          <p:nvPr/>
        </p:nvSpPr>
        <p:spPr>
          <a:xfrm>
            <a:off x="3707904" y="5517232"/>
            <a:ext cx="28180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г -783,03 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2024 г-711,34Гкал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Экономия- 10,07%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F7A4FD1-3483-6179-B60B-78BAE6A1E3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1925488"/>
              </p:ext>
            </p:extLst>
          </p:nvPr>
        </p:nvGraphicFramePr>
        <p:xfrm>
          <a:off x="1115616" y="705470"/>
          <a:ext cx="7632848" cy="4595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43929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61BF1-7C63-FC90-0DD5-4567F9E24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F6E88B-674F-BDD6-9C54-CF7F43DB5CFE}"/>
              </a:ext>
            </a:extLst>
          </p:cNvPr>
          <p:cNvSpPr txBox="1"/>
          <p:nvPr/>
        </p:nvSpPr>
        <p:spPr>
          <a:xfrm>
            <a:off x="2771800" y="188640"/>
            <a:ext cx="3996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ХВС на одного человека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EC950B-6800-2721-5E87-86EDEC255B57}"/>
              </a:ext>
            </a:extLst>
          </p:cNvPr>
          <p:cNvSpPr txBox="1"/>
          <p:nvPr/>
        </p:nvSpPr>
        <p:spPr>
          <a:xfrm>
            <a:off x="3347864" y="5220410"/>
            <a:ext cx="28180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г -783,03 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2024 г-711,34Гкал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Экономия- 10,07%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03B00D0C-08FC-0C7F-69C4-126DA3B6D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493847"/>
              </p:ext>
            </p:extLst>
          </p:nvPr>
        </p:nvGraphicFramePr>
        <p:xfrm>
          <a:off x="1259632" y="836712"/>
          <a:ext cx="7632848" cy="41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54433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E4531-9D68-4CBA-FE96-83C66FF7DF2D}"/>
              </a:ext>
            </a:extLst>
          </p:cNvPr>
          <p:cNvSpPr txBox="1"/>
          <p:nvPr/>
        </p:nvSpPr>
        <p:spPr>
          <a:xfrm>
            <a:off x="251520" y="223480"/>
            <a:ext cx="8712968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Анализ результативности работы методической службы ДОУ за 2024 год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7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Докладчик: заместитель заведующего по ВМР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Проценко Л.С.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BE974-48D8-CEA7-20BE-82809F08E87C}"/>
              </a:ext>
            </a:extLst>
          </p:cNvPr>
          <p:cNvSpPr txBox="1"/>
          <p:nvPr/>
        </p:nvSpPr>
        <p:spPr>
          <a:xfrm>
            <a:off x="251520" y="1844824"/>
            <a:ext cx="8712968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b="1" dirty="0"/>
              <a:t>Цель</a:t>
            </a:r>
            <a:r>
              <a:rPr lang="ru-RU" sz="2100" dirty="0"/>
              <a:t> – организация непрерывной деятельности по повышению профессиональной компетентности педагогов в вопросах качественной реализации основной образовательной программы учреждения.</a:t>
            </a:r>
          </a:p>
          <a:p>
            <a:r>
              <a:rPr lang="ru-RU" sz="2100" b="1" dirty="0"/>
              <a:t>Задачи: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100" dirty="0"/>
              <a:t>Анализ состояния воспитательно-образовательной деятельности педагогов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100" dirty="0"/>
              <a:t>Изучение результативности педагогического опыта в ДОУ, обобщение, распространение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100" dirty="0"/>
              <a:t>Формирование банка информации по основным направлениям системы развития образования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100" dirty="0"/>
              <a:t>Создание условий для повышения профессионального уровня педагогов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100" dirty="0"/>
              <a:t>Оказание поддержки педагогическим работникам в инновационной деятельности, помощь в подготовке к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9104996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E4531-9D68-4CBA-FE96-83C66FF7DF2D}"/>
              </a:ext>
            </a:extLst>
          </p:cNvPr>
          <p:cNvSpPr txBox="1"/>
          <p:nvPr/>
        </p:nvSpPr>
        <p:spPr>
          <a:xfrm>
            <a:off x="1187624" y="223480"/>
            <a:ext cx="720080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Направления работы методической службы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>
              <a:solidFill>
                <a:srgbClr val="0000CC"/>
              </a:solidFill>
              <a:latin typeface="Tahoma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</a:rPr>
              <a:t>Аналитическое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>
                <a:latin typeface="Tahoma"/>
              </a:rPr>
              <a:t>Информационное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</a:rPr>
              <a:t>Организационно-методическое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>
                <a:latin typeface="Tahoma"/>
              </a:rPr>
              <a:t>Консультационная деятельность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0000CC"/>
                </a:solidFill>
                <a:latin typeface="Tahoma"/>
              </a:rPr>
              <a:t>Формы работы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A717F8-460C-DC65-1ED3-2C12EA4E8562}"/>
              </a:ext>
            </a:extLst>
          </p:cNvPr>
          <p:cNvSpPr txBox="1"/>
          <p:nvPr/>
        </p:nvSpPr>
        <p:spPr>
          <a:xfrm>
            <a:off x="4752020" y="4149080"/>
            <a:ext cx="41404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индивидуальные консультации наставничество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самообразование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курсовая подготовка</a:t>
            </a:r>
            <a:endParaRPr lang="ru-RU" sz="2000" kern="0" dirty="0">
              <a:solidFill>
                <a:srgbClr val="0000CC"/>
              </a:solidFill>
              <a:latin typeface="Tahoma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авторские разработки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1A7678-CFA5-DD8F-35BF-66EBA414F430}"/>
              </a:ext>
            </a:extLst>
          </p:cNvPr>
          <p:cNvSpPr txBox="1"/>
          <p:nvPr/>
        </p:nvSpPr>
        <p:spPr>
          <a:xfrm>
            <a:off x="539552" y="3990543"/>
            <a:ext cx="34198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тематические педагогические советы семинары – практикумы творческие отчеты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круглые столы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мастер – классы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деловые игры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2901D4-4781-419D-877F-3CE4D30F5410}"/>
              </a:ext>
            </a:extLst>
          </p:cNvPr>
          <p:cNvSpPr txBox="1"/>
          <p:nvPr/>
        </p:nvSpPr>
        <p:spPr>
          <a:xfrm>
            <a:off x="395536" y="3635732"/>
            <a:ext cx="4334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 педагогическим коллективом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45E787-FED9-2344-4121-74BD3EBD9CF7}"/>
              </a:ext>
            </a:extLst>
          </p:cNvPr>
          <p:cNvSpPr txBox="1"/>
          <p:nvPr/>
        </p:nvSpPr>
        <p:spPr>
          <a:xfrm>
            <a:off x="4860032" y="3635732"/>
            <a:ext cx="3526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 конкретным педагогом</a:t>
            </a:r>
          </a:p>
        </p:txBody>
      </p:sp>
    </p:spTree>
    <p:extLst>
      <p:ext uri="{BB962C8B-B14F-4D97-AF65-F5344CB8AC3E}">
        <p14:creationId xmlns:p14="http://schemas.microsoft.com/office/powerpoint/2010/main" val="3685983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DDD4CF7C-7C98-793F-C52A-69F345B95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797831"/>
              </p:ext>
            </p:extLst>
          </p:nvPr>
        </p:nvGraphicFramePr>
        <p:xfrm>
          <a:off x="144016" y="476672"/>
          <a:ext cx="8892480" cy="4556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916934596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160567153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546800938"/>
                    </a:ext>
                  </a:extLst>
                </a:gridCol>
                <a:gridCol w="1763688">
                  <a:extLst>
                    <a:ext uri="{9D8B030D-6E8A-4147-A177-3AD203B41FA5}">
                      <a16:colId xmlns:a16="http://schemas.microsoft.com/office/drawing/2014/main" val="2280705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2024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943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Количество педагогов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739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Обобщили опыт работы по теме самообразования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 (6%)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 (7%)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 (22%)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368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Получили рецензию на авторскую методическую разработку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 (3%)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 (4%)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 (7%)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00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Имеют авторские методические разработки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(26%)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(22%)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(19%)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82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3091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3">
            <a:extLst>
              <a:ext uri="{FF2B5EF4-FFF2-40B4-BE49-F238E27FC236}">
                <a16:creationId xmlns:a16="http://schemas.microsoft.com/office/drawing/2014/main" id="{0E87F781-4293-EB4C-F76A-87CDAF703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833625"/>
              </p:ext>
            </p:extLst>
          </p:nvPr>
        </p:nvGraphicFramePr>
        <p:xfrm>
          <a:off x="118834" y="1150972"/>
          <a:ext cx="8906332" cy="4150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2">
                  <a:extLst>
                    <a:ext uri="{9D8B030D-6E8A-4147-A177-3AD203B41FA5}">
                      <a16:colId xmlns:a16="http://schemas.microsoft.com/office/drawing/2014/main" val="347276521"/>
                    </a:ext>
                  </a:extLst>
                </a:gridCol>
                <a:gridCol w="1825384">
                  <a:extLst>
                    <a:ext uri="{9D8B030D-6E8A-4147-A177-3AD203B41FA5}">
                      <a16:colId xmlns:a16="http://schemas.microsoft.com/office/drawing/2014/main" val="3941434452"/>
                    </a:ext>
                  </a:extLst>
                </a:gridCol>
                <a:gridCol w="2226583">
                  <a:extLst>
                    <a:ext uri="{9D8B030D-6E8A-4147-A177-3AD203B41FA5}">
                      <a16:colId xmlns:a16="http://schemas.microsoft.com/office/drawing/2014/main" val="1377892885"/>
                    </a:ext>
                  </a:extLst>
                </a:gridCol>
                <a:gridCol w="2226583">
                  <a:extLst>
                    <a:ext uri="{9D8B030D-6E8A-4147-A177-3AD203B41FA5}">
                      <a16:colId xmlns:a16="http://schemas.microsoft.com/office/drawing/2014/main" val="2195437871"/>
                    </a:ext>
                  </a:extLst>
                </a:gridCol>
              </a:tblGrid>
              <a:tr h="324485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2024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608381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r>
                        <a:rPr lang="ru-RU" sz="2400" dirty="0"/>
                        <a:t>Количество педагогов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620180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r>
                        <a:rPr lang="ru-RU" sz="2400" dirty="0"/>
                        <a:t>Международный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(4%)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(7%)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817408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r>
                        <a:rPr lang="ru-RU" sz="2400" dirty="0"/>
                        <a:t>Всероссийский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(19%)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(30%)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(11%)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638643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r>
                        <a:rPr lang="ru-RU" sz="2400" dirty="0"/>
                        <a:t>Республиканский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(6%)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(19%)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(15%)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619191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r>
                        <a:rPr lang="ru-RU" sz="2400" dirty="0"/>
                        <a:t>Региональный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(10%)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313055" algn="l"/>
                          <a:tab pos="628650" algn="ctr"/>
                        </a:tabLs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(19%)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313055" algn="l"/>
                          <a:tab pos="628650" algn="ctr"/>
                        </a:tabLs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(19%)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263286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r>
                        <a:rPr lang="ru-RU" sz="2400" dirty="0"/>
                        <a:t>Муниципальный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(10%)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(7%)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(11%)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704482"/>
                  </a:ext>
                </a:extLst>
              </a:tr>
              <a:tr h="324485">
                <a:tc>
                  <a:txBody>
                    <a:bodyPr/>
                    <a:lstStyle/>
                    <a:p>
                      <a:r>
                        <a:rPr lang="ru-RU" sz="2400" dirty="0"/>
                        <a:t>Итог: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(45%)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(78%)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(67%)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47806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B6433A0-E348-7C3D-22B4-767015E5BB0A}"/>
              </a:ext>
            </a:extLst>
          </p:cNvPr>
          <p:cNvSpPr txBox="1"/>
          <p:nvPr/>
        </p:nvSpPr>
        <p:spPr>
          <a:xfrm>
            <a:off x="539551" y="272842"/>
            <a:ext cx="7920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Количество результативных участий педагогов в профессиональных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22094601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996F91C-6742-7582-9509-B34252C707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896126"/>
              </p:ext>
            </p:extLst>
          </p:nvPr>
        </p:nvGraphicFramePr>
        <p:xfrm>
          <a:off x="1187624" y="404664"/>
          <a:ext cx="724202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900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71414"/>
            <a:ext cx="8301065" cy="1462087"/>
          </a:xfrm>
        </p:spPr>
        <p:txBody>
          <a:bodyPr/>
          <a:lstStyle/>
          <a:p>
            <a:pPr algn="ctr" eaLnBrk="1" hangingPunct="1"/>
            <a:r>
              <a:rPr lang="ru-RU" sz="2400" b="1" dirty="0">
                <a:solidFill>
                  <a:srgbClr val="0000CC"/>
                </a:solidFill>
              </a:rPr>
              <a:t>Географические и социокультурные показатели ближайшего окружения ДОУ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860550"/>
            <a:ext cx="8628093" cy="4997450"/>
          </a:xfrm>
        </p:spPr>
        <p:txBody>
          <a:bodyPr/>
          <a:lstStyle/>
          <a:p>
            <a:pPr algn="just"/>
            <a:r>
              <a:rPr lang="ru-RU" sz="2200" dirty="0"/>
              <a:t>Здание ДОУ отдельно стоящее, двухэтажное, расположенное рядом с жилыми домами. Участок огорожен забором, имеются газоны, асфальтированные дорожки, спортивная площадка. </a:t>
            </a:r>
          </a:p>
          <a:p>
            <a:pPr algn="just"/>
            <a:r>
              <a:rPr lang="ru-RU" sz="2200" dirty="0"/>
              <a:t>На территории ДОУ расположено 12 прогулочных участков, на каждом из которых имеются веранды, песочницы и другое игровое оборудование. </a:t>
            </a:r>
          </a:p>
          <a:p>
            <a:pPr algn="just"/>
            <a:r>
              <a:rPr lang="ru-RU" sz="2200" dirty="0"/>
              <a:t>Центральное отопление, водоснабжение, канализация, соответствует санитарно-эпидемиологическим правилам и нормативам для ДОУ.</a:t>
            </a:r>
          </a:p>
          <a:p>
            <a:pPr algn="just"/>
            <a:r>
              <a:rPr lang="ru-RU" sz="2200" dirty="0"/>
              <a:t>Ближайшее окружение: СОШ № 32, Гимназия «Адымнар» а также  ДОУ № 86,87,84,99,94 и филиал городской библиотеки семейного чтения № 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78E3E4AC-B2BD-3311-E1EE-5DBB00E92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304623"/>
              </p:ext>
            </p:extLst>
          </p:nvPr>
        </p:nvGraphicFramePr>
        <p:xfrm>
          <a:off x="1475656" y="184654"/>
          <a:ext cx="6768752" cy="4108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D211EECF-860C-ECEA-D9F2-8DE9FAD5E6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831906"/>
              </p:ext>
            </p:extLst>
          </p:nvPr>
        </p:nvGraphicFramePr>
        <p:xfrm>
          <a:off x="0" y="4391882"/>
          <a:ext cx="9144000" cy="2223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5518">
                  <a:extLst>
                    <a:ext uri="{9D8B030D-6E8A-4147-A177-3AD203B41FA5}">
                      <a16:colId xmlns:a16="http://schemas.microsoft.com/office/drawing/2014/main" val="2747005854"/>
                    </a:ext>
                  </a:extLst>
                </a:gridCol>
                <a:gridCol w="1734206">
                  <a:extLst>
                    <a:ext uri="{9D8B030D-6E8A-4147-A177-3AD203B41FA5}">
                      <a16:colId xmlns:a16="http://schemas.microsoft.com/office/drawing/2014/main" val="2830703211"/>
                    </a:ext>
                  </a:extLst>
                </a:gridCol>
                <a:gridCol w="1418896">
                  <a:extLst>
                    <a:ext uri="{9D8B030D-6E8A-4147-A177-3AD203B41FA5}">
                      <a16:colId xmlns:a16="http://schemas.microsoft.com/office/drawing/2014/main" val="3777790248"/>
                    </a:ext>
                  </a:extLst>
                </a:gridCol>
                <a:gridCol w="1655380">
                  <a:extLst>
                    <a:ext uri="{9D8B030D-6E8A-4147-A177-3AD203B41FA5}">
                      <a16:colId xmlns:a16="http://schemas.microsoft.com/office/drawing/2014/main" val="3104354820"/>
                    </a:ext>
                  </a:extLst>
                </a:gridCol>
              </a:tblGrid>
              <a:tr h="568466">
                <a:tc>
                  <a:txBody>
                    <a:bodyPr/>
                    <a:lstStyle/>
                    <a:p>
                      <a:r>
                        <a:rPr lang="ru-RU" dirty="0"/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2024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879189"/>
                  </a:ext>
                </a:extLst>
              </a:tr>
              <a:tr h="322848">
                <a:tc>
                  <a:txBody>
                    <a:bodyPr/>
                    <a:lstStyle/>
                    <a:p>
                      <a:r>
                        <a:rPr lang="ru-RU" b="1" dirty="0"/>
                        <a:t>Количество педагогов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395339"/>
                  </a:ext>
                </a:extLst>
              </a:tr>
              <a:tr h="322848">
                <a:tc>
                  <a:txBody>
                    <a:bodyPr/>
                    <a:lstStyle/>
                    <a:p>
                      <a:r>
                        <a:rPr lang="ru-RU" dirty="0"/>
                        <a:t>Высшее 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 (84%)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(85%)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(93%)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259310"/>
                  </a:ext>
                </a:extLst>
              </a:tr>
              <a:tr h="322848">
                <a:tc>
                  <a:txBody>
                    <a:bodyPr/>
                    <a:lstStyle/>
                    <a:p>
                      <a:r>
                        <a:rPr lang="ru-RU" dirty="0"/>
                        <a:t>Средне - профессиональное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(16%)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(15%)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(7%)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4316072"/>
                  </a:ext>
                </a:extLst>
              </a:tr>
              <a:tr h="322848">
                <a:tc>
                  <a:txBody>
                    <a:bodyPr/>
                    <a:lstStyle/>
                    <a:p>
                      <a:r>
                        <a:rPr lang="ru-RU" dirty="0"/>
                        <a:t>Обучаются в Вузах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(6%)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025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3669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DDD4CF7C-7C98-793F-C52A-69F345B95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320081"/>
              </p:ext>
            </p:extLst>
          </p:nvPr>
        </p:nvGraphicFramePr>
        <p:xfrm>
          <a:off x="125760" y="4306912"/>
          <a:ext cx="8892480" cy="2181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5816">
                  <a:extLst>
                    <a:ext uri="{9D8B030D-6E8A-4147-A177-3AD203B41FA5}">
                      <a16:colId xmlns:a16="http://schemas.microsoft.com/office/drawing/2014/main" val="2916934596"/>
                    </a:ext>
                  </a:extLst>
                </a:gridCol>
                <a:gridCol w="1530424">
                  <a:extLst>
                    <a:ext uri="{9D8B030D-6E8A-4147-A177-3AD203B41FA5}">
                      <a16:colId xmlns:a16="http://schemas.microsoft.com/office/drawing/2014/main" val="1160567153"/>
                    </a:ext>
                  </a:extLst>
                </a:gridCol>
                <a:gridCol w="2223120">
                  <a:extLst>
                    <a:ext uri="{9D8B030D-6E8A-4147-A177-3AD203B41FA5}">
                      <a16:colId xmlns:a16="http://schemas.microsoft.com/office/drawing/2014/main" val="3546800938"/>
                    </a:ext>
                  </a:extLst>
                </a:gridCol>
                <a:gridCol w="2223120">
                  <a:extLst>
                    <a:ext uri="{9D8B030D-6E8A-4147-A177-3AD203B41FA5}">
                      <a16:colId xmlns:a16="http://schemas.microsoft.com/office/drawing/2014/main" val="2280705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2024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943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Количество педагогов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685129"/>
                  </a:ext>
                </a:extLst>
              </a:tr>
              <a:tr h="348484">
                <a:tc>
                  <a:txBody>
                    <a:bodyPr/>
                    <a:lstStyle/>
                    <a:p>
                      <a:r>
                        <a:rPr lang="ru-RU" sz="2000" dirty="0"/>
                        <a:t>Прошли курсы ПК</a:t>
                      </a:r>
                    </a:p>
                    <a:p>
                      <a:pPr algn="r"/>
                      <a:r>
                        <a:rPr lang="ru-RU" sz="2000" dirty="0"/>
                        <a:t>Бюджетные</a:t>
                      </a:r>
                    </a:p>
                    <a:p>
                      <a:pPr algn="r"/>
                      <a:r>
                        <a:rPr lang="ru-RU" sz="2000" dirty="0"/>
                        <a:t>Внебюджетные</a:t>
                      </a:r>
                    </a:p>
                    <a:p>
                      <a:pPr algn="r"/>
                      <a:r>
                        <a:rPr lang="ru-RU" sz="2000" dirty="0"/>
                        <a:t>Дополнительные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(23%)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(6%)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(22%)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(26%)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(7%)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41066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E02F38A6-9C75-1964-A557-F6C5A21757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6723359"/>
              </p:ext>
            </p:extLst>
          </p:nvPr>
        </p:nvGraphicFramePr>
        <p:xfrm>
          <a:off x="1691680" y="-20426"/>
          <a:ext cx="6192688" cy="4097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98761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4E56795-D130-A79E-C867-E11CBE459A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559914"/>
              </p:ext>
            </p:extLst>
          </p:nvPr>
        </p:nvGraphicFramePr>
        <p:xfrm>
          <a:off x="1524000" y="24487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FD7A6B59-36E4-5089-645C-CCC73CAD1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990622"/>
              </p:ext>
            </p:extLst>
          </p:nvPr>
        </p:nvGraphicFramePr>
        <p:xfrm>
          <a:off x="-1" y="4725144"/>
          <a:ext cx="9144001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664">
                  <a:extLst>
                    <a:ext uri="{9D8B030D-6E8A-4147-A177-3AD203B41FA5}">
                      <a16:colId xmlns:a16="http://schemas.microsoft.com/office/drawing/2014/main" val="56917173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06614885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779194485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268724759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8769931"/>
                    </a:ext>
                  </a:extLst>
                </a:gridCol>
                <a:gridCol w="1331641">
                  <a:extLst>
                    <a:ext uri="{9D8B030D-6E8A-4147-A177-3AD203B41FA5}">
                      <a16:colId xmlns:a16="http://schemas.microsoft.com/office/drawing/2014/main" val="3701444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Всего педагогов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Высшая категория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Первая категория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Нет категории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СЗД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746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/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(14%)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 (62%)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 (24%)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 (9%)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51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/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(14%)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 (62%)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 (24%)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 (9%)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793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/>
                        <a:t>2024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(13%)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 (52%)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 (35%)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289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4368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1C71CE1-9BC7-3E94-3AA4-45BD607F1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385063"/>
              </p:ext>
            </p:extLst>
          </p:nvPr>
        </p:nvGraphicFramePr>
        <p:xfrm>
          <a:off x="179512" y="692696"/>
          <a:ext cx="8784976" cy="5030918"/>
        </p:xfrm>
        <a:graphic>
          <a:graphicData uri="http://schemas.openxmlformats.org/drawingml/2006/table">
            <a:tbl>
              <a:tblPr firstRow="1" firstCol="1" bandRow="1"/>
              <a:tblGrid>
                <a:gridCol w="3949869">
                  <a:extLst>
                    <a:ext uri="{9D8B030D-6E8A-4147-A177-3AD203B41FA5}">
                      <a16:colId xmlns:a16="http://schemas.microsoft.com/office/drawing/2014/main" val="2151822812"/>
                    </a:ext>
                  </a:extLst>
                </a:gridCol>
                <a:gridCol w="1655440">
                  <a:extLst>
                    <a:ext uri="{9D8B030D-6E8A-4147-A177-3AD203B41FA5}">
                      <a16:colId xmlns:a16="http://schemas.microsoft.com/office/drawing/2014/main" val="1179252967"/>
                    </a:ext>
                  </a:extLst>
                </a:gridCol>
                <a:gridCol w="1523329">
                  <a:extLst>
                    <a:ext uri="{9D8B030D-6E8A-4147-A177-3AD203B41FA5}">
                      <a16:colId xmlns:a16="http://schemas.microsoft.com/office/drawing/2014/main" val="1312429760"/>
                    </a:ext>
                  </a:extLst>
                </a:gridCol>
                <a:gridCol w="1656338">
                  <a:extLst>
                    <a:ext uri="{9D8B030D-6E8A-4147-A177-3AD203B41FA5}">
                      <a16:colId xmlns:a16="http://schemas.microsoft.com/office/drawing/2014/main" val="13848619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030589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 МОиН РТ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83331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 Главы ИК НМР РТ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356942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Почетная грамота УДО ИК НМР РТ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279510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 УДО ИК НМР РТ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F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949057"/>
                  </a:ext>
                </a:extLst>
              </a:tr>
              <a:tr h="3606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 от администрации ДОУ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958648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078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9152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506536"/>
            <a:ext cx="50006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Times New Roman" pitchFamily="18" charset="0"/>
                <a:cs typeface="Times New Roman" pitchFamily="18" charset="0"/>
              </a:rPr>
              <a:t>Система педагогической диагностики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Times New Roman" pitchFamily="18" charset="0"/>
                <a:cs typeface="Times New Roman" pitchFamily="18" charset="0"/>
              </a:rPr>
              <a:t>позволяет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737075"/>
            <a:ext cx="4000528" cy="34778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Times New Roman" pitchFamily="18" charset="0"/>
                <a:cs typeface="Times New Roman" pitchFamily="18" charset="0"/>
              </a:rPr>
              <a:t>комплексно оценить качество образовательной деятельности в группе и при необходимости индивидуализировать его для достижения достаточного уровня освоения каждым ребенком содержания образовательной программы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214290"/>
            <a:ext cx="3571900" cy="2123658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Times New Roman" pitchFamily="18" charset="0"/>
                <a:cs typeface="Times New Roman" pitchFamily="18" charset="0"/>
              </a:rPr>
              <a:t>оперативно найти неточности в построении педагогического процесса в группе и выявить детей с проблемами в развитии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2428868"/>
            <a:ext cx="3643338" cy="2800767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Times New Roman" pitchFamily="18" charset="0"/>
                <a:cs typeface="Times New Roman" pitchFamily="18" charset="0"/>
              </a:rPr>
              <a:t>своевременно разработать для детей индивидуальные образовательные маршруты и оперативно осуществить психолого-педагогическую поддержку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14282" y="5510442"/>
            <a:ext cx="87154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imes New Roman" pitchFamily="18" charset="0"/>
                <a:cs typeface="Times New Roman" pitchFamily="18" charset="0"/>
              </a:rPr>
              <a:t>В основу диагностики заложены образовательные результаты в соответствии ФОП ДО Оценке подлежит степень достижения детьми результатов освоения образовательной программы ДОУ во всех возрастных группах.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1272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3776D37-B878-ADF5-65E6-1D7AF0634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028450"/>
              </p:ext>
            </p:extLst>
          </p:nvPr>
        </p:nvGraphicFramePr>
        <p:xfrm>
          <a:off x="0" y="76676"/>
          <a:ext cx="9144000" cy="6592684"/>
        </p:xfrm>
        <a:graphic>
          <a:graphicData uri="http://schemas.openxmlformats.org/drawingml/2006/table">
            <a:tbl>
              <a:tblPr firstRow="1" bandRow="1"/>
              <a:tblGrid>
                <a:gridCol w="4080420">
                  <a:extLst>
                    <a:ext uri="{9D8B030D-6E8A-4147-A177-3AD203B41FA5}">
                      <a16:colId xmlns:a16="http://schemas.microsoft.com/office/drawing/2014/main" val="2742058418"/>
                    </a:ext>
                  </a:extLst>
                </a:gridCol>
                <a:gridCol w="1894481">
                  <a:extLst>
                    <a:ext uri="{9D8B030D-6E8A-4147-A177-3AD203B41FA5}">
                      <a16:colId xmlns:a16="http://schemas.microsoft.com/office/drawing/2014/main" val="2657297866"/>
                    </a:ext>
                  </a:extLst>
                </a:gridCol>
                <a:gridCol w="1457293">
                  <a:extLst>
                    <a:ext uri="{9D8B030D-6E8A-4147-A177-3AD203B41FA5}">
                      <a16:colId xmlns:a16="http://schemas.microsoft.com/office/drawing/2014/main" val="254383229"/>
                    </a:ext>
                  </a:extLst>
                </a:gridCol>
                <a:gridCol w="1711806">
                  <a:extLst>
                    <a:ext uri="{9D8B030D-6E8A-4147-A177-3AD203B41FA5}">
                      <a16:colId xmlns:a16="http://schemas.microsoft.com/office/drawing/2014/main" val="2854392055"/>
                    </a:ext>
                  </a:extLst>
                </a:gridCol>
              </a:tblGrid>
              <a:tr h="45526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Индикаторы развития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Итоговый показатель по группам (в 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022157"/>
                  </a:ext>
                </a:extLst>
              </a:tr>
              <a:tr h="4552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30519"/>
                  </a:ext>
                </a:extLst>
              </a:tr>
              <a:tr h="1127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групп раннего возраста (всего детей)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ED0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(23 ребенка)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ED0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(41 </a:t>
                      </a:r>
                      <a:r>
                        <a:rPr lang="ru-RU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ED0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(32 </a:t>
                      </a:r>
                      <a:r>
                        <a:rPr lang="ru-RU" sz="24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185302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932680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Активная речь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126498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Сенсорное развитие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091007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Игра, действие с предметами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008338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09945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 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570838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Конструктивная деятельность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803640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Изодеятельность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231654"/>
                  </a:ext>
                </a:extLst>
              </a:tr>
              <a:tr h="3735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освоения ОП по группам раннего возраста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E6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260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1490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4FB36C6-C661-6321-EE7E-DC9EBAF2A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77889"/>
              </p:ext>
            </p:extLst>
          </p:nvPr>
        </p:nvGraphicFramePr>
        <p:xfrm>
          <a:off x="179512" y="980728"/>
          <a:ext cx="8784976" cy="5160776"/>
        </p:xfrm>
        <a:graphic>
          <a:graphicData uri="http://schemas.openxmlformats.org/drawingml/2006/table">
            <a:tbl>
              <a:tblPr firstRow="1" bandRow="1"/>
              <a:tblGrid>
                <a:gridCol w="4852798">
                  <a:extLst>
                    <a:ext uri="{9D8B030D-6E8A-4147-A177-3AD203B41FA5}">
                      <a16:colId xmlns:a16="http://schemas.microsoft.com/office/drawing/2014/main" val="874132901"/>
                    </a:ext>
                  </a:extLst>
                </a:gridCol>
                <a:gridCol w="1118218">
                  <a:extLst>
                    <a:ext uri="{9D8B030D-6E8A-4147-A177-3AD203B41FA5}">
                      <a16:colId xmlns:a16="http://schemas.microsoft.com/office/drawing/2014/main" val="2427280503"/>
                    </a:ext>
                  </a:extLst>
                </a:gridCol>
                <a:gridCol w="1256537">
                  <a:extLst>
                    <a:ext uri="{9D8B030D-6E8A-4147-A177-3AD203B41FA5}">
                      <a16:colId xmlns:a16="http://schemas.microsoft.com/office/drawing/2014/main" val="517458864"/>
                    </a:ext>
                  </a:extLst>
                </a:gridCol>
                <a:gridCol w="1557423">
                  <a:extLst>
                    <a:ext uri="{9D8B030D-6E8A-4147-A177-3AD203B41FA5}">
                      <a16:colId xmlns:a16="http://schemas.microsoft.com/office/drawing/2014/main" val="2677748645"/>
                    </a:ext>
                  </a:extLst>
                </a:gridCol>
              </a:tblGrid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области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451871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373837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440920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206054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157798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 -эстетическое развитие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895713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УУД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3731439"/>
                  </a:ext>
                </a:extLst>
              </a:tr>
              <a:tr h="726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освоения детьми ОП по группам дошкольного возраста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2836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8FC8E92-B3A4-EA4F-F7B5-F045C6B97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93498"/>
              </p:ext>
            </p:extLst>
          </p:nvPr>
        </p:nvGraphicFramePr>
        <p:xfrm>
          <a:off x="467544" y="1268760"/>
          <a:ext cx="8280921" cy="5445224"/>
        </p:xfrm>
        <a:graphic>
          <a:graphicData uri="http://schemas.openxmlformats.org/drawingml/2006/table">
            <a:tbl>
              <a:tblPr firstRow="1" bandRow="1"/>
              <a:tblGrid>
                <a:gridCol w="2436323">
                  <a:extLst>
                    <a:ext uri="{9D8B030D-6E8A-4147-A177-3AD203B41FA5}">
                      <a16:colId xmlns:a16="http://schemas.microsoft.com/office/drawing/2014/main" val="3865925869"/>
                    </a:ext>
                  </a:extLst>
                </a:gridCol>
                <a:gridCol w="1583826">
                  <a:extLst>
                    <a:ext uri="{9D8B030D-6E8A-4147-A177-3AD203B41FA5}">
                      <a16:colId xmlns:a16="http://schemas.microsoft.com/office/drawing/2014/main" val="153542420"/>
                    </a:ext>
                  </a:extLst>
                </a:gridCol>
                <a:gridCol w="1946480">
                  <a:extLst>
                    <a:ext uri="{9D8B030D-6E8A-4147-A177-3AD203B41FA5}">
                      <a16:colId xmlns:a16="http://schemas.microsoft.com/office/drawing/2014/main" val="2671123023"/>
                    </a:ext>
                  </a:extLst>
                </a:gridCol>
                <a:gridCol w="2314292">
                  <a:extLst>
                    <a:ext uri="{9D8B030D-6E8A-4147-A177-3AD203B41FA5}">
                      <a16:colId xmlns:a16="http://schemas.microsoft.com/office/drawing/2014/main" val="1250628711"/>
                    </a:ext>
                  </a:extLst>
                </a:gridCol>
              </a:tblGrid>
              <a:tr h="514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b="1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4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964430"/>
                  </a:ext>
                </a:extLst>
              </a:tr>
              <a:tr h="95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педагогов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936189"/>
                  </a:ext>
                </a:extLst>
              </a:tr>
              <a:tr h="95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(7%)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(7%)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282103"/>
                  </a:ext>
                </a:extLst>
              </a:tr>
              <a:tr h="514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(39%)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(41%)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(33%)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81115"/>
                  </a:ext>
                </a:extLst>
              </a:tr>
              <a:tr h="958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(6%)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(11%)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(22%)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032445"/>
                  </a:ext>
                </a:extLst>
              </a:tr>
              <a:tr h="514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(3%)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(22%)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(15%)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353888"/>
                  </a:ext>
                </a:extLst>
              </a:tr>
              <a:tr h="514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(6%)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(4%)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(19%)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572710"/>
                  </a:ext>
                </a:extLst>
              </a:tr>
              <a:tr h="514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Итог: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(55%)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(85%)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 (96%)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58409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76E389A-7152-9FF6-3598-07F748176D3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14313"/>
            <a:ext cx="8943975" cy="146208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2800" b="1" kern="0" dirty="0"/>
              <a:t>Результативное участие воспитанников</a:t>
            </a:r>
          </a:p>
          <a:p>
            <a:pPr algn="ctr" eaLnBrk="1" hangingPunct="1"/>
            <a:r>
              <a:rPr lang="ru-RU" sz="2800" b="1" kern="0" dirty="0"/>
              <a:t> в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17814052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74C61C-97ED-FB02-ADB7-5B62F127D86D}"/>
              </a:ext>
            </a:extLst>
          </p:cNvPr>
          <p:cNvSpPr txBox="1"/>
          <p:nvPr/>
        </p:nvSpPr>
        <p:spPr>
          <a:xfrm>
            <a:off x="899592" y="61560"/>
            <a:ext cx="7992888" cy="4663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/>
              <a:t>С целью улучшения качества образовательного процесса, укрепления здоровья детей, а также для реализации всестороннего развития личности, раскрытия творческого потенциала дошкольников в детском саду внедрен спектр дополнительные образовательные услуг</a:t>
            </a:r>
            <a:endParaRPr lang="ru-RU" sz="2000" b="1" dirty="0">
              <a:effectLst/>
              <a:latin typeface="Sitka Banner" panose="02000505000000020004" pitchFamily="2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В 2024 году оказывались следующие дополнительные образовательные услуги:</a:t>
            </a:r>
            <a:endParaRPr lang="ru-RU" sz="2000" b="1" dirty="0">
              <a:solidFill>
                <a:srgbClr val="FF000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b="1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ru-RU" sz="2000" dirty="0">
                <a:effectLst/>
                <a:latin typeface="+mj-lt"/>
                <a:ea typeface="Calibri" panose="020F0502020204030204" pitchFamily="34" charset="0"/>
              </a:rPr>
              <a:t>• художественно-эстетическое: «Разноцветные ладошки»; </a:t>
            </a:r>
          </a:p>
          <a:p>
            <a:pPr algn="just">
              <a:lnSpc>
                <a:spcPct val="115000"/>
              </a:lnSpc>
            </a:pPr>
            <a:r>
              <a:rPr lang="ru-RU" sz="2000" dirty="0">
                <a:effectLst/>
                <a:latin typeface="+mj-lt"/>
                <a:ea typeface="Calibri" panose="020F0502020204030204" pitchFamily="34" charset="0"/>
              </a:rPr>
              <a:t>• физкультурно-спортивное: «Футбол», «Волшебная ленточка»; </a:t>
            </a:r>
          </a:p>
          <a:p>
            <a:pPr>
              <a:lnSpc>
                <a:spcPct val="115000"/>
              </a:lnSpc>
            </a:pPr>
            <a:r>
              <a:rPr lang="ru-RU" sz="2000" dirty="0">
                <a:effectLst/>
                <a:latin typeface="+mj-lt"/>
                <a:ea typeface="Calibri" panose="020F0502020204030204" pitchFamily="34" charset="0"/>
              </a:rPr>
              <a:t>• познавательное развитие: «Развивай-ка», «Обучай-ка», «Легозаврики», «Роботенок», «Дошколенок»;</a:t>
            </a:r>
          </a:p>
          <a:p>
            <a:pPr algn="just">
              <a:lnSpc>
                <a:spcPct val="115000"/>
              </a:lnSpc>
            </a:pPr>
            <a:r>
              <a:rPr lang="ru-RU" sz="2000" dirty="0">
                <a:effectLst/>
                <a:latin typeface="+mj-lt"/>
                <a:ea typeface="Calibri" panose="020F0502020204030204" pitchFamily="34" charset="0"/>
              </a:rPr>
              <a:t>• речевое развитие: «</a:t>
            </a:r>
            <a:r>
              <a:rPr lang="ru-RU" sz="2000" dirty="0" err="1">
                <a:effectLst/>
                <a:latin typeface="+mj-lt"/>
                <a:ea typeface="Calibri" panose="020F0502020204030204" pitchFamily="34" charset="0"/>
              </a:rPr>
              <a:t>Хеллоу</a:t>
            </a:r>
            <a:r>
              <a:rPr lang="ru-RU" sz="2000" dirty="0">
                <a:effectLst/>
                <a:latin typeface="+mj-lt"/>
                <a:ea typeface="Calibri" panose="020F0502020204030204" pitchFamily="34" charset="0"/>
              </a:rPr>
              <a:t>» (английский язык), «Читай-ка», «Актерское мастерство», «Речецветик». </a:t>
            </a:r>
            <a:endParaRPr lang="ru-RU" sz="2000" dirty="0">
              <a:effectLst/>
              <a:latin typeface="Sitka Banner" panose="02000505000000020004" pitchFamily="2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86ED94EE-1826-1FD1-5AD1-D9B51CD9F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178570"/>
              </p:ext>
            </p:extLst>
          </p:nvPr>
        </p:nvGraphicFramePr>
        <p:xfrm>
          <a:off x="579583" y="4806436"/>
          <a:ext cx="8286808" cy="1889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0489">
                  <a:extLst>
                    <a:ext uri="{9D8B030D-6E8A-4147-A177-3AD203B41FA5}">
                      <a16:colId xmlns:a16="http://schemas.microsoft.com/office/drawing/2014/main" val="306160512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157907195"/>
                    </a:ext>
                  </a:extLst>
                </a:gridCol>
                <a:gridCol w="1620081">
                  <a:extLst>
                    <a:ext uri="{9D8B030D-6E8A-4147-A177-3AD203B41FA5}">
                      <a16:colId xmlns:a16="http://schemas.microsoft.com/office/drawing/2014/main" val="1955533944"/>
                    </a:ext>
                  </a:extLst>
                </a:gridCol>
                <a:gridCol w="1586078">
                  <a:extLst>
                    <a:ext uri="{9D8B030D-6E8A-4147-A177-3AD203B41FA5}">
                      <a16:colId xmlns:a16="http://schemas.microsoft.com/office/drawing/2014/main" val="3282382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Наименование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2024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155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Количество воспитанников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254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Охват детей дополнительными образовательными услугами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(45%)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(44%)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(47%)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580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051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DF0A6F-7E32-F798-6F6A-A3226B489576}"/>
              </a:ext>
            </a:extLst>
          </p:cNvPr>
          <p:cNvSpPr txBox="1"/>
          <p:nvPr/>
        </p:nvSpPr>
        <p:spPr>
          <a:xfrm>
            <a:off x="359024" y="116632"/>
            <a:ext cx="87849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Оздоровительная работа в 2024 году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Доклад подготовила: и.о. старшей медицинской сестры Кукарина Д.М.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CD6206-2A0D-2EC6-CF4E-F0A874843B01}"/>
              </a:ext>
            </a:extLst>
          </p:cNvPr>
          <p:cNvSpPr txBox="1"/>
          <p:nvPr/>
        </p:nvSpPr>
        <p:spPr>
          <a:xfrm>
            <a:off x="538536" y="1844824"/>
            <a:ext cx="8425952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dirty="0"/>
              <a:t>Медицинское обслуживание детей в ДОУ обеспечивается и.о. старшей медицинской сестрой </a:t>
            </a:r>
            <a:r>
              <a:rPr lang="ru-RU" sz="2200" dirty="0" err="1"/>
              <a:t>Кукариной</a:t>
            </a:r>
            <a:r>
              <a:rPr lang="ru-RU" sz="2200" dirty="0"/>
              <a:t> Д.М. и врачом-педиатром из детской поликлиники №1 Приваловой Н.Д. </a:t>
            </a:r>
          </a:p>
          <a:p>
            <a:pPr algn="just"/>
            <a:endParaRPr lang="ru-RU" sz="2200" dirty="0"/>
          </a:p>
          <a:p>
            <a:r>
              <a:rPr lang="ru-RU" sz="2200" dirty="0"/>
              <a:t>В комплексный план оздоровления детей входит: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dirty="0"/>
              <a:t>создание санитарно- гигиенических условий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dirty="0"/>
              <a:t>рациональная организация режима и учебно-воспитательного процесса, обеспечение достаточного уровня физической активности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dirty="0"/>
              <a:t>проведение закаливающих процедур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dirty="0"/>
              <a:t>рациональное питание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dirty="0"/>
              <a:t>предупреждение нарушений зрения и осанки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200" dirty="0"/>
              <a:t>профилактика инфекционных и острых кишечных инфекций.</a:t>
            </a:r>
          </a:p>
        </p:txBody>
      </p:sp>
    </p:spTree>
    <p:extLst>
      <p:ext uri="{BB962C8B-B14F-4D97-AF65-F5344CB8AC3E}">
        <p14:creationId xmlns:p14="http://schemas.microsoft.com/office/powerpoint/2010/main" val="24944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3608" y="348907"/>
            <a:ext cx="777686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00" dirty="0"/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ru-RU" sz="2400" b="1" dirty="0">
                <a:solidFill>
                  <a:srgbClr val="0000CC"/>
                </a:solidFill>
              </a:rPr>
              <a:t>Цель</a:t>
            </a:r>
            <a:r>
              <a:rPr lang="ru-RU" sz="2400" b="1" dirty="0">
                <a:solidFill>
                  <a:srgbClr val="000066"/>
                </a:solidFill>
              </a:rPr>
              <a:t> - </a:t>
            </a:r>
            <a:r>
              <a:rPr lang="ru-RU" sz="2400" dirty="0"/>
              <a:t>всестороннее формирование личности ребенка с учетом особенностей его физического, психического развития, индивидуальных возможностей и способностей, обеспечение готовности к школьному обучению. </a:t>
            </a:r>
            <a:endParaRPr lang="ru-RU" sz="2100" dirty="0"/>
          </a:p>
          <a:p>
            <a:pPr marL="0" indent="0" algn="just" eaLnBrk="1" hangingPunct="1">
              <a:buFont typeface="Wingdings" pitchFamily="2" charset="2"/>
              <a:buNone/>
            </a:pPr>
            <a:endParaRPr lang="ru-RU" sz="1100" dirty="0"/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ru-RU" sz="2400" b="1" dirty="0">
                <a:solidFill>
                  <a:srgbClr val="0000CC"/>
                </a:solidFill>
              </a:rPr>
              <a:t>Основные задачи:</a:t>
            </a:r>
          </a:p>
          <a:p>
            <a:pPr algn="just" eaLnBrk="1" hangingPunct="1"/>
            <a:r>
              <a:rPr lang="ru-RU" sz="2400" dirty="0"/>
              <a:t>охрана жизни и укрепление здоровья детей, создание условий, обеспечивающих эмоциональное благополучие каждого ребенка;</a:t>
            </a:r>
          </a:p>
          <a:p>
            <a:pPr algn="just" eaLnBrk="1" hangingPunct="1"/>
            <a:r>
              <a:rPr lang="ru-RU" sz="2400" dirty="0"/>
              <a:t>создание максимальных условий, обеспечивающих интеллектуальное, личностное и физическое развитие детей;</a:t>
            </a:r>
          </a:p>
          <a:p>
            <a:pPr algn="just" eaLnBrk="1" hangingPunct="1"/>
            <a:r>
              <a:rPr lang="ru-RU" sz="2400" dirty="0"/>
              <a:t>приобщение детей к общечеловеческим ценностям;</a:t>
            </a:r>
          </a:p>
          <a:p>
            <a:pPr algn="just" eaLnBrk="1" hangingPunct="1"/>
            <a:r>
              <a:rPr lang="ru-RU" sz="2400" dirty="0"/>
              <a:t>взаимодействие с семьей с целью обеспечения полного развития ребенка; 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71472" y="428612"/>
            <a:ext cx="8067703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78695-FAF3-254A-29A2-632FD3F9B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1AB1A20-F134-77C5-A9C3-4AB55886B5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/>
              <a:t>Организация питания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346C895-FAA2-867F-5D05-9EFCFCA582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2017713"/>
            <a:ext cx="8175654" cy="4579937"/>
          </a:xfrm>
        </p:spPr>
        <p:txBody>
          <a:bodyPr/>
          <a:lstStyle/>
          <a:p>
            <a:pPr algn="just" eaLnBrk="1" hangingPunct="1"/>
            <a:r>
              <a:rPr lang="ru-RU" sz="2400" dirty="0"/>
              <a:t>Обязательным условием нормального роста организма, его гармоничного физического и психического развития является организация рационального питания. </a:t>
            </a:r>
          </a:p>
          <a:p>
            <a:pPr algn="just" eaLnBrk="1" hangingPunct="1"/>
            <a:r>
              <a:rPr lang="ru-RU" sz="2400" dirty="0"/>
              <a:t>Существует система рационального и сбалансированного питания по 10-дневному меню </a:t>
            </a:r>
          </a:p>
          <a:p>
            <a:pPr algn="just" eaLnBrk="1" hangingPunct="1"/>
            <a:r>
              <a:rPr lang="ru-RU" sz="2400" dirty="0"/>
              <a:t>Положительные моменты организации питания: ритмичная и своевременная доставка продуктов, разнообразное и сбалансированное меню, введение кисломолочных полдников со свежей выпечкой, отсутствие полуфабрикатов.</a:t>
            </a:r>
          </a:p>
          <a:p>
            <a:pPr eaLnBrk="1" hangingPunct="1">
              <a:lnSpc>
                <a:spcPct val="8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351378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36015"/>
            <a:ext cx="7786742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Качество питания оценивается ежедневно, все результаты фиксируются в бракеражный журнал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BB9321-8C3A-B4F6-06F7-228E6699B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988840"/>
            <a:ext cx="3392485" cy="45233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737A50-14D4-7E7D-7438-0370C1070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755" y="1932492"/>
            <a:ext cx="3292120" cy="43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835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Объект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4423"/>
              </p:ext>
            </p:extLst>
          </p:nvPr>
        </p:nvGraphicFramePr>
        <p:xfrm>
          <a:off x="971600" y="1124744"/>
          <a:ext cx="712879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47916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8943975" cy="1462087"/>
          </a:xfrm>
        </p:spPr>
        <p:txBody>
          <a:bodyPr/>
          <a:lstStyle/>
          <a:p>
            <a:pPr algn="ctr" eaLnBrk="1" hangingPunct="1"/>
            <a:r>
              <a:rPr lang="ru-RU" sz="3600" b="1" dirty="0"/>
              <a:t>Заболеваемость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F9A3245-AC2D-2A85-6613-A5B1E7369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286396"/>
              </p:ext>
            </p:extLst>
          </p:nvPr>
        </p:nvGraphicFramePr>
        <p:xfrm>
          <a:off x="370525" y="2420888"/>
          <a:ext cx="8449947" cy="2219703"/>
        </p:xfrm>
        <a:graphic>
          <a:graphicData uri="http://schemas.openxmlformats.org/drawingml/2006/table">
            <a:tbl>
              <a:tblPr firstRow="1" firstCol="1" bandRow="1"/>
              <a:tblGrid>
                <a:gridCol w="819247">
                  <a:extLst>
                    <a:ext uri="{9D8B030D-6E8A-4147-A177-3AD203B41FA5}">
                      <a16:colId xmlns:a16="http://schemas.microsoft.com/office/drawing/2014/main" val="1524882801"/>
                    </a:ext>
                  </a:extLst>
                </a:gridCol>
                <a:gridCol w="1190292">
                  <a:extLst>
                    <a:ext uri="{9D8B030D-6E8A-4147-A177-3AD203B41FA5}">
                      <a16:colId xmlns:a16="http://schemas.microsoft.com/office/drawing/2014/main" val="2899806509"/>
                    </a:ext>
                  </a:extLst>
                </a:gridCol>
                <a:gridCol w="2146514">
                  <a:extLst>
                    <a:ext uri="{9D8B030D-6E8A-4147-A177-3AD203B41FA5}">
                      <a16:colId xmlns:a16="http://schemas.microsoft.com/office/drawing/2014/main" val="671560256"/>
                    </a:ext>
                  </a:extLst>
                </a:gridCol>
                <a:gridCol w="2145646">
                  <a:extLst>
                    <a:ext uri="{9D8B030D-6E8A-4147-A177-3AD203B41FA5}">
                      <a16:colId xmlns:a16="http://schemas.microsoft.com/office/drawing/2014/main" val="2373404946"/>
                    </a:ext>
                  </a:extLst>
                </a:gridCol>
                <a:gridCol w="2148248">
                  <a:extLst>
                    <a:ext uri="{9D8B030D-6E8A-4147-A177-3AD203B41FA5}">
                      <a16:colId xmlns:a16="http://schemas.microsoft.com/office/drawing/2014/main" val="253809485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детей по саду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(детей) заболеваемость ясли: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(детей) заболеваемость сад: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3773534"/>
                  </a:ext>
                </a:extLst>
              </a:tr>
              <a:tr h="364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689394"/>
                  </a:ext>
                </a:extLst>
              </a:tr>
              <a:tr h="364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760963"/>
                  </a:ext>
                </a:extLst>
              </a:tr>
              <a:tr h="364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40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6391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F0317-30EC-D696-B68D-D2EA986E7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35A14CD-44BC-6972-741E-A040C88A96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8943975" cy="1462087"/>
          </a:xfrm>
        </p:spPr>
        <p:txBody>
          <a:bodyPr/>
          <a:lstStyle/>
          <a:p>
            <a:pPr algn="ctr" eaLnBrk="1" hangingPunct="1"/>
            <a:r>
              <a:rPr lang="ru-RU" sz="3600" b="1" dirty="0"/>
              <a:t>Группы здоровья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08478E9-F3C8-45CA-AE03-219CE5269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521986"/>
              </p:ext>
            </p:extLst>
          </p:nvPr>
        </p:nvGraphicFramePr>
        <p:xfrm>
          <a:off x="395536" y="2492896"/>
          <a:ext cx="8548438" cy="3498598"/>
        </p:xfrm>
        <a:graphic>
          <a:graphicData uri="http://schemas.openxmlformats.org/drawingml/2006/table">
            <a:tbl>
              <a:tblPr firstRow="1" firstCol="1" bandRow="1"/>
              <a:tblGrid>
                <a:gridCol w="1496651">
                  <a:extLst>
                    <a:ext uri="{9D8B030D-6E8A-4147-A177-3AD203B41FA5}">
                      <a16:colId xmlns:a16="http://schemas.microsoft.com/office/drawing/2014/main" val="2178932157"/>
                    </a:ext>
                  </a:extLst>
                </a:gridCol>
                <a:gridCol w="1318371">
                  <a:extLst>
                    <a:ext uri="{9D8B030D-6E8A-4147-A177-3AD203B41FA5}">
                      <a16:colId xmlns:a16="http://schemas.microsoft.com/office/drawing/2014/main" val="3796688345"/>
                    </a:ext>
                  </a:extLst>
                </a:gridCol>
                <a:gridCol w="1496651">
                  <a:extLst>
                    <a:ext uri="{9D8B030D-6E8A-4147-A177-3AD203B41FA5}">
                      <a16:colId xmlns:a16="http://schemas.microsoft.com/office/drawing/2014/main" val="2642084446"/>
                    </a:ext>
                  </a:extLst>
                </a:gridCol>
                <a:gridCol w="1488411">
                  <a:extLst>
                    <a:ext uri="{9D8B030D-6E8A-4147-A177-3AD203B41FA5}">
                      <a16:colId xmlns:a16="http://schemas.microsoft.com/office/drawing/2014/main" val="3689530612"/>
                    </a:ext>
                  </a:extLst>
                </a:gridCol>
                <a:gridCol w="1488411">
                  <a:extLst>
                    <a:ext uri="{9D8B030D-6E8A-4147-A177-3AD203B41FA5}">
                      <a16:colId xmlns:a16="http://schemas.microsoft.com/office/drawing/2014/main" val="3228839160"/>
                    </a:ext>
                  </a:extLst>
                </a:gridCol>
                <a:gridCol w="1259943">
                  <a:extLst>
                    <a:ext uri="{9D8B030D-6E8A-4147-A177-3AD203B41FA5}">
                      <a16:colId xmlns:a16="http://schemas.microsoft.com/office/drawing/2014/main" val="241389902"/>
                    </a:ext>
                  </a:extLst>
                </a:gridCol>
              </a:tblGrid>
              <a:tr h="2862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воспитанников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(воспитанников):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071053"/>
                  </a:ext>
                </a:extLst>
              </a:tr>
              <a:tr h="311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191760"/>
                  </a:ext>
                </a:extLst>
              </a:tr>
              <a:tr h="59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83241"/>
                  </a:ext>
                </a:extLst>
              </a:tr>
              <a:tr h="59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323310"/>
                  </a:ext>
                </a:extLst>
              </a:tr>
              <a:tr h="597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646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782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6DCB-6AF7-D3BD-3B90-5746E403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9FB5366-D405-EB4B-9AD4-F4B1AF79B7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dirty="0"/>
              <a:t>Задачи: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842706-9019-EA63-4A8E-49B78D0A9B46}"/>
              </a:ext>
            </a:extLst>
          </p:cNvPr>
          <p:cNvSpPr txBox="1"/>
          <p:nvPr/>
        </p:nvSpPr>
        <p:spPr>
          <a:xfrm>
            <a:off x="323529" y="1772816"/>
            <a:ext cx="862044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Продолжить работу по укреплению и улучшению состояния здоровья детей.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Улучшить просветительную работу по охране и укреплению здоровья детей с сотрудниками и родителями воспитанников.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Провести обследование детей на э/биоз, яйца глист, циста лямблий.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Своевременно поводить обследование детей с выявленными нарушениями.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Провести диспансеризацию детей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Организовать медицинский осмотр сотрудников.</a:t>
            </a:r>
          </a:p>
        </p:txBody>
      </p:sp>
    </p:spTree>
    <p:extLst>
      <p:ext uri="{BB962C8B-B14F-4D97-AF65-F5344CB8AC3E}">
        <p14:creationId xmlns:p14="http://schemas.microsoft.com/office/powerpoint/2010/main" val="7729795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052736"/>
            <a:ext cx="7704856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Итоги работы первичной профсоюзной организации ДОУ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Коллективный договор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Программа льготного обеспечения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Программа негосударственного пенсионного обеспечения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Социальные льготы и гарантии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Условия труда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Всероссийские спортивные акции</a:t>
            </a:r>
          </a:p>
        </p:txBody>
      </p:sp>
    </p:spTree>
    <p:extLst>
      <p:ext uri="{BB962C8B-B14F-4D97-AF65-F5344CB8AC3E}">
        <p14:creationId xmlns:p14="http://schemas.microsoft.com/office/powerpoint/2010/main" val="15290666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285720" y="153888"/>
            <a:ext cx="864399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Наиболее успешными в деятельности детского сада можно обозначить следующие показатели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263525" marR="0" lvl="0" indent="-263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Сложившийся коллектив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Организация системной методической работы способствует развитию творческого и профессионального мастерства педагога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Своевременная аттестация педагогических кадров, прохождение курсов повышения квалификации, представление опыта работы на городских методических объединениях, семинарах способствуют созданию системы управления успешностью педагогических работников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Ежегодно улучшается предметно-развивающая среда и материально-техническая база ДОУ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Активная жизненная позиция творчески работающих педагогов и оперативная методическая поддержка позволяют участвовать в конкурсном движении на различных уровнях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Физкультурно - оздоровительная работа ведется на должном уровне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-24"/>
            <a:ext cx="7793037" cy="1462087"/>
          </a:xfrm>
        </p:spPr>
        <p:txBody>
          <a:bodyPr/>
          <a:lstStyle/>
          <a:p>
            <a:pPr algn="ctr" eaLnBrk="1" hangingPunct="1"/>
            <a:r>
              <a:rPr lang="ru-RU" sz="3600" b="1" dirty="0">
                <a:solidFill>
                  <a:srgbClr val="0000CC"/>
                </a:solidFill>
              </a:rPr>
              <a:t>Перспективы и планы развития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85926"/>
            <a:ext cx="8348662" cy="4679950"/>
          </a:xfrm>
        </p:spPr>
        <p:txBody>
          <a:bodyPr/>
          <a:lstStyle/>
          <a:p>
            <a:pPr lvl="0" algn="just">
              <a:buNone/>
            </a:pPr>
            <a:r>
              <a:rPr lang="ru-RU" sz="1800" dirty="0"/>
              <a:t>1. </a:t>
            </a:r>
            <a:r>
              <a:rPr lang="ru-RU" sz="2000" dirty="0"/>
              <a:t>Продолжать работу по расширению   комплекса   лечебно-профилактических   и   оздоровительных мероприятий в дошкольном учреждении;</a:t>
            </a:r>
          </a:p>
          <a:p>
            <a:pPr lvl="0" algn="just">
              <a:buNone/>
            </a:pPr>
            <a:r>
              <a:rPr lang="ru-RU" sz="2000" dirty="0"/>
              <a:t>2. Развивать материально-техническую, финансовую базу учреждения, реализовывать программу энергосбережения;</a:t>
            </a:r>
          </a:p>
          <a:p>
            <a:pPr lvl="0" algn="just">
              <a:buNone/>
            </a:pPr>
            <a:r>
              <a:rPr lang="ru-RU" sz="2000" dirty="0"/>
              <a:t>3. Организовать работу по обеспечению антитеррористической, пожарной, дорожно-транспортной безопасности, санитарно-эпидемиологическому благополучию</a:t>
            </a:r>
          </a:p>
          <a:p>
            <a:pPr lvl="0" algn="just">
              <a:buNone/>
            </a:pPr>
            <a:r>
              <a:rPr lang="ru-RU" sz="2000" dirty="0"/>
              <a:t>4. Обеспечить качественное ведение воспитательно-образовательного процесса, через обогащение развивающей предметно-пространственной среды</a:t>
            </a:r>
          </a:p>
          <a:p>
            <a:pPr algn="just">
              <a:buNone/>
            </a:pPr>
            <a:r>
              <a:rPr lang="ru-RU" sz="2000" dirty="0"/>
              <a:t>5. Развитие бренда ДОУ, через совершенствование работы с детьми по интеллектуальному развитию, путем внедрения инновационных технологий и подходов к процессу воспитания</a:t>
            </a:r>
          </a:p>
          <a:p>
            <a:pPr lvl="0" algn="just">
              <a:buNone/>
            </a:pPr>
            <a:endParaRPr lang="ru-RU" sz="1800" dirty="0"/>
          </a:p>
          <a:p>
            <a:pPr algn="just" eaLnBrk="1" hangingPunct="1">
              <a:lnSpc>
                <a:spcPct val="80000"/>
              </a:lnSpc>
            </a:pPr>
            <a:endParaRPr lang="ru-RU" sz="2000" dirty="0"/>
          </a:p>
          <a:p>
            <a:pPr algn="just" eaLnBrk="1" hangingPunct="1">
              <a:lnSpc>
                <a:spcPct val="80000"/>
              </a:lnSpc>
            </a:pPr>
            <a:endParaRPr lang="ru-RU" sz="2000" dirty="0"/>
          </a:p>
          <a:p>
            <a:pPr algn="just" eaLnBrk="1" hangingPunct="1">
              <a:lnSpc>
                <a:spcPct val="80000"/>
              </a:lnSpc>
            </a:pP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7" y="142852"/>
            <a:ext cx="7000923" cy="1462087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rgbClr val="0000CC"/>
                </a:solidFill>
              </a:rPr>
              <a:t>Количество групп, мест и воспитанников</a:t>
            </a:r>
            <a:r>
              <a:rPr lang="ru-RU" sz="2800" dirty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857364"/>
            <a:ext cx="8429684" cy="4752975"/>
          </a:xfrm>
          <a:noFill/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sz="2000" dirty="0"/>
              <a:t>Прием детей в ДОУ осуществляется в соответствии с административным регламентом «Постановка на учет и зачисление детей в образовательные учреждения»</a:t>
            </a:r>
          </a:p>
          <a:p>
            <a:pPr marL="0" indent="0" algn="just" eaLnBrk="1" hangingPunct="1">
              <a:buNone/>
            </a:pPr>
            <a:r>
              <a:rPr lang="ru-RU" sz="2000" dirty="0"/>
              <a:t>Образовательное учреждение рассчитано на - 265 мест</a:t>
            </a:r>
          </a:p>
          <a:p>
            <a:pPr marL="0" indent="0" algn="just" eaLnBrk="1" hangingPunct="1">
              <a:buNone/>
            </a:pPr>
            <a:r>
              <a:rPr lang="ru-RU" sz="2000" dirty="0"/>
              <a:t>Площадь учреждения в том числе занимают 13 групп</a:t>
            </a:r>
          </a:p>
          <a:p>
            <a:pPr marL="0" indent="0" algn="just">
              <a:buNone/>
            </a:pPr>
            <a:r>
              <a:rPr lang="ru-RU" sz="2000" dirty="0"/>
              <a:t>       На 28 декабря 2024 года наполняемость детьми составляет - </a:t>
            </a:r>
            <a:r>
              <a:rPr lang="ru-RU" sz="2000" b="1" dirty="0"/>
              <a:t>198 детей </a:t>
            </a:r>
            <a:r>
              <a:rPr lang="ru-RU" sz="2000" dirty="0"/>
              <a:t>в возрасте от 3 до 7 лет. Всего функционирует </a:t>
            </a:r>
            <a:r>
              <a:rPr lang="ru-RU" sz="2000" b="1" dirty="0"/>
              <a:t>10 групп </a:t>
            </a:r>
            <a:r>
              <a:rPr lang="ru-RU" sz="2000" dirty="0"/>
              <a:t>из них 7 групп общеразвивающей направленности, 3 группы компенсирующей:</a:t>
            </a:r>
          </a:p>
          <a:p>
            <a:pPr lvl="0"/>
            <a:r>
              <a:rPr lang="ru-RU" sz="2000" dirty="0"/>
              <a:t>1 группа для детей 3-4 лет (№ 14) – 27 детей;</a:t>
            </a:r>
          </a:p>
          <a:p>
            <a:pPr lvl="0"/>
            <a:r>
              <a:rPr lang="ru-RU" sz="2000" dirty="0"/>
              <a:t>3 группы для детей с 4-5 лет (№ 1, 2, 5 лог) – 50 детей;</a:t>
            </a:r>
          </a:p>
          <a:p>
            <a:pPr lvl="0"/>
            <a:r>
              <a:rPr lang="ru-RU" sz="2000" dirty="0"/>
              <a:t>3 группы для детей 5-6 лет (№ 11, 13, 7 лог)  - 64 детей;</a:t>
            </a:r>
          </a:p>
          <a:p>
            <a:pPr lvl="0"/>
            <a:r>
              <a:rPr lang="ru-RU" sz="2000" dirty="0"/>
              <a:t>3 группы для детей 6-7 лет (№ 3 лог, 8, 10) – 57 детей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000" b="1" dirty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600" b="1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450314"/>
              </p:ext>
            </p:extLst>
          </p:nvPr>
        </p:nvGraphicFramePr>
        <p:xfrm>
          <a:off x="142844" y="548680"/>
          <a:ext cx="8821643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8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8304">
                <a:tc>
                  <a:txBody>
                    <a:bodyPr/>
                    <a:lstStyle/>
                    <a:p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chemeClr val="tx1"/>
                          </a:solidFill>
                        </a:rPr>
                        <a:t>2024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443">
                <a:tc>
                  <a:txBody>
                    <a:bodyPr/>
                    <a:lstStyle/>
                    <a:p>
                      <a:pPr algn="just"/>
                      <a:r>
                        <a:rPr lang="ru-RU" sz="1900" dirty="0"/>
                        <a:t>Количество функционирующих групп в текущем году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238">
                <a:tc>
                  <a:txBody>
                    <a:bodyPr/>
                    <a:lstStyle/>
                    <a:p>
                      <a:pPr algn="just"/>
                      <a:r>
                        <a:rPr lang="ru-RU" sz="1900" dirty="0"/>
                        <a:t>Количество групп по возрастам  </a:t>
                      </a:r>
                    </a:p>
                    <a:p>
                      <a:pPr algn="r"/>
                      <a:r>
                        <a:rPr lang="ru-RU" sz="1900" dirty="0"/>
                        <a:t>1-3 года          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304">
                <a:tc>
                  <a:txBody>
                    <a:bodyPr/>
                    <a:lstStyle/>
                    <a:p>
                      <a:pPr algn="r"/>
                      <a:r>
                        <a:rPr lang="ru-RU" sz="1900" dirty="0"/>
                        <a:t>3-4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304">
                <a:tc>
                  <a:txBody>
                    <a:bodyPr/>
                    <a:lstStyle/>
                    <a:p>
                      <a:pPr algn="r"/>
                      <a:r>
                        <a:rPr lang="ru-RU" sz="1900" dirty="0"/>
                        <a:t>4-5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304">
                <a:tc>
                  <a:txBody>
                    <a:bodyPr/>
                    <a:lstStyle/>
                    <a:p>
                      <a:pPr algn="r"/>
                      <a:r>
                        <a:rPr lang="ru-RU" sz="1900" dirty="0"/>
                        <a:t>5-6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304">
                <a:tc>
                  <a:txBody>
                    <a:bodyPr/>
                    <a:lstStyle/>
                    <a:p>
                      <a:pPr algn="r"/>
                      <a:r>
                        <a:rPr lang="ru-RU" sz="1900" dirty="0"/>
                        <a:t>6-7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8443">
                <a:tc>
                  <a:txBody>
                    <a:bodyPr/>
                    <a:lstStyle/>
                    <a:p>
                      <a:r>
                        <a:rPr lang="ru-RU" sz="1900" dirty="0"/>
                        <a:t>Общая численность воспитанников</a:t>
                      </a:r>
                      <a:r>
                        <a:rPr lang="ru-RU" sz="1900" baseline="0" dirty="0"/>
                        <a:t> на конец текущего года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244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304">
                <a:tc>
                  <a:txBody>
                    <a:bodyPr/>
                    <a:lstStyle/>
                    <a:p>
                      <a:r>
                        <a:rPr lang="ru-RU" sz="1900" dirty="0"/>
                        <a:t>Из них девочки/мальчики: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123 (48%)</a:t>
                      </a:r>
                    </a:p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/133 (52%)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118 (48%)</a:t>
                      </a:r>
                    </a:p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/126 (52%)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100 (51%)</a:t>
                      </a:r>
                    </a:p>
                    <a:p>
                      <a:pPr algn="ctr"/>
                      <a:r>
                        <a:rPr lang="ru-RU" sz="1900" b="0" dirty="0">
                          <a:solidFill>
                            <a:schemeClr val="tx1"/>
                          </a:solidFill>
                        </a:rPr>
                        <a:t>/98 (49%)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8443">
                <a:tc>
                  <a:txBody>
                    <a:bodyPr/>
                    <a:lstStyle/>
                    <a:p>
                      <a:pPr algn="just"/>
                      <a:r>
                        <a:rPr lang="ru-RU" sz="1900" dirty="0"/>
                        <a:t>Национальный состав</a:t>
                      </a:r>
                      <a:r>
                        <a:rPr lang="ru-RU" sz="1900" baseline="0" dirty="0"/>
                        <a:t> (русские/ татары/другие национальности)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/>
                        <a:t>145/107/4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/>
                        <a:t>149/91/4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/>
                        <a:t>111/81/6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8443">
                <a:tc>
                  <a:txBody>
                    <a:bodyPr/>
                    <a:lstStyle/>
                    <a:p>
                      <a:r>
                        <a:rPr lang="ru-RU" sz="1900" dirty="0"/>
                        <a:t> Текучесть состава воспитанников (количество</a:t>
                      </a:r>
                      <a:r>
                        <a:rPr lang="ru-RU" sz="1900" baseline="0" dirty="0"/>
                        <a:t> прибывших/убывших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/>
                        <a:t>113/98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/>
                        <a:t>72/67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0" dirty="0"/>
                        <a:t>15/60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8701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Сведения о контингенте детей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C2DD78A-6128-C9C4-0558-EB6C521EDE16}"/>
              </a:ext>
            </a:extLst>
          </p:cNvPr>
          <p:cNvSpPr txBox="1"/>
          <p:nvPr/>
        </p:nvSpPr>
        <p:spPr>
          <a:xfrm>
            <a:off x="251520" y="116632"/>
            <a:ext cx="86409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Кадровое обеспечение ДОУ</a:t>
            </a:r>
          </a:p>
          <a:p>
            <a:pPr algn="ctr"/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  <a:p>
            <a:pPr algn="ctr"/>
            <a:r>
              <a:rPr lang="ru-RU" sz="2400" kern="0" dirty="0">
                <a:latin typeface="Tahoma"/>
                <a:ea typeface="+mj-ea"/>
                <a:cs typeface="+mj-cs"/>
              </a:rPr>
              <a:t>Докладчик: Инспектор по кадрам Коровина А.М.</a:t>
            </a:r>
          </a:p>
          <a:p>
            <a:pPr algn="ctr"/>
            <a:endParaRPr lang="ru-RU" sz="2400" kern="0" dirty="0">
              <a:latin typeface="Tahoma"/>
              <a:ea typeface="+mj-ea"/>
              <a:cs typeface="+mj-cs"/>
            </a:endParaRPr>
          </a:p>
          <a:p>
            <a:pPr algn="ctr"/>
            <a:endParaRPr lang="ru-RU" sz="2400" kern="0" dirty="0">
              <a:latin typeface="Tahoma"/>
              <a:ea typeface="+mj-ea"/>
              <a:cs typeface="+mj-cs"/>
            </a:endParaRPr>
          </a:p>
          <a:p>
            <a:pPr algn="ctr"/>
            <a:r>
              <a:rPr lang="ru-RU" sz="2400" kern="0" dirty="0">
                <a:solidFill>
                  <a:srgbClr val="FF0000"/>
                </a:solidFill>
                <a:latin typeface="Tahoma"/>
                <a:ea typeface="+mj-ea"/>
                <a:cs typeface="+mj-cs"/>
              </a:rPr>
              <a:t>Распределение персонала по стажу работы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Содержимое 4">
            <a:extLst>
              <a:ext uri="{FF2B5EF4-FFF2-40B4-BE49-F238E27FC236}">
                <a16:creationId xmlns:a16="http://schemas.microsoft.com/office/drawing/2014/main" id="{4BE1C458-D4B2-ACAB-026B-1B1048E825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767661"/>
              </p:ext>
            </p:extLst>
          </p:nvPr>
        </p:nvGraphicFramePr>
        <p:xfrm>
          <a:off x="457199" y="2636913"/>
          <a:ext cx="8229600" cy="3023586"/>
        </p:xfrm>
        <a:graphic>
          <a:graphicData uri="http://schemas.openxmlformats.org/drawingml/2006/table">
            <a:tbl>
              <a:tblPr firstRow="1" bandRow="1"/>
              <a:tblGrid>
                <a:gridCol w="802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0666">
                  <a:extLst>
                    <a:ext uri="{9D8B030D-6E8A-4147-A177-3AD203B41FA5}">
                      <a16:colId xmlns:a16="http://schemas.microsoft.com/office/drawing/2014/main" val="678902429"/>
                    </a:ext>
                  </a:extLst>
                </a:gridCol>
                <a:gridCol w="860874">
                  <a:extLst>
                    <a:ext uri="{9D8B030D-6E8A-4147-A177-3AD203B41FA5}">
                      <a16:colId xmlns:a16="http://schemas.microsoft.com/office/drawing/2014/main" val="3545863663"/>
                    </a:ext>
                  </a:extLst>
                </a:gridCol>
                <a:gridCol w="1031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8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2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0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9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100" dirty="0">
                          <a:latin typeface="+mj-lt"/>
                        </a:rPr>
                        <a:t>Год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latin typeface="+mj-lt"/>
                        </a:rPr>
                        <a:t>Количество сотрудников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</a:rPr>
                        <a:t>До 3 лет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100" dirty="0"/>
                        <a:t>От</a:t>
                      </a:r>
                      <a:r>
                        <a:rPr lang="ru-RU" sz="2100" baseline="0" dirty="0"/>
                        <a:t> 3 до 75</a:t>
                      </a:r>
                      <a:endParaRPr lang="ru-RU" sz="21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100" dirty="0"/>
                        <a:t>От 5 до 10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100" dirty="0"/>
                        <a:t>От 10 до 15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100" dirty="0"/>
                        <a:t>От 15 до 20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100" dirty="0"/>
                        <a:t>20</a:t>
                      </a:r>
                      <a:r>
                        <a:rPr lang="ru-RU" sz="2100" baseline="0" dirty="0"/>
                        <a:t> и более </a:t>
                      </a:r>
                      <a:endParaRPr lang="ru-RU" sz="21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264948"/>
                  </a:ext>
                </a:extLst>
              </a:tr>
              <a:tr h="550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668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6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kern="0" dirty="0">
                <a:solidFill>
                  <a:srgbClr val="FF0000"/>
                </a:solidFill>
                <a:latin typeface="Tahoma"/>
              </a:rPr>
              <a:t>Распределение персонала по возрасту</a:t>
            </a:r>
            <a:endParaRPr lang="ru-RU" sz="3600" dirty="0">
              <a:solidFill>
                <a:srgbClr val="FF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010017"/>
              </p:ext>
            </p:extLst>
          </p:nvPr>
        </p:nvGraphicFramePr>
        <p:xfrm>
          <a:off x="323528" y="1714488"/>
          <a:ext cx="8568957" cy="3300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4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019">
                  <a:extLst>
                    <a:ext uri="{9D8B030D-6E8A-4147-A177-3AD203B41FA5}">
                      <a16:colId xmlns:a16="http://schemas.microsoft.com/office/drawing/2014/main" val="1219902463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1640792593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917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70223">
                <a:tc>
                  <a:txBody>
                    <a:bodyPr/>
                    <a:lstStyle/>
                    <a:p>
                      <a:r>
                        <a:rPr lang="ru-RU" sz="2100" dirty="0"/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Кол. сотрудников ДОУ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Моложе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25-29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30-34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35-39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40-44</a:t>
                      </a:r>
                      <a:r>
                        <a:rPr lang="ru-RU" sz="2100" baseline="0" dirty="0"/>
                        <a:t> года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45-49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50-54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55-59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/>
                        <a:t>60-64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097">
                <a:tc>
                  <a:txBody>
                    <a:bodyPr/>
                    <a:lstStyle/>
                    <a:p>
                      <a:r>
                        <a:rPr lang="ru-RU" sz="21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630">
                <a:tc>
                  <a:txBody>
                    <a:bodyPr/>
                    <a:lstStyle/>
                    <a:p>
                      <a:r>
                        <a:rPr lang="ru-RU" sz="21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087154"/>
                  </a:ext>
                </a:extLst>
              </a:tr>
              <a:tr h="690658">
                <a:tc>
                  <a:txBody>
                    <a:bodyPr/>
                    <a:lstStyle/>
                    <a:p>
                      <a:r>
                        <a:rPr lang="ru-RU" sz="21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2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2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06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6182</TotalTime>
  <Words>3200</Words>
  <Application>Microsoft Office PowerPoint</Application>
  <PresentationFormat>Экран (4:3)</PresentationFormat>
  <Paragraphs>843</Paragraphs>
  <Slides>58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58</vt:i4>
      </vt:variant>
    </vt:vector>
  </HeadingPairs>
  <TitlesOfParts>
    <vt:vector size="70" baseType="lpstr">
      <vt:lpstr>Arial</vt:lpstr>
      <vt:lpstr>Arial Black</vt:lpstr>
      <vt:lpstr>Calibri</vt:lpstr>
      <vt:lpstr>Calibri Light</vt:lpstr>
      <vt:lpstr>Sitka Banner</vt:lpstr>
      <vt:lpstr>Symbol</vt:lpstr>
      <vt:lpstr>Tahoma</vt:lpstr>
      <vt:lpstr>Times New Roman</vt:lpstr>
      <vt:lpstr>Wingdings</vt:lpstr>
      <vt:lpstr>Палитра</vt:lpstr>
      <vt:lpstr>Тема Office</vt:lpstr>
      <vt:lpstr>1_Тема Office</vt:lpstr>
      <vt:lpstr>Муниципальное автономное  дошкольное образовательное учреждение «Центр развития ребенка – детский сад № 91» Нижнекамского муниципального района Республики Татарстан</vt:lpstr>
      <vt:lpstr>Регламент выступлений:</vt:lpstr>
      <vt:lpstr>ОБЩИЕ ХАРАКТЕРИСТИКИ ДОУ</vt:lpstr>
      <vt:lpstr>Географические и социокультурные показатели ближайшего окружения ДОУ</vt:lpstr>
      <vt:lpstr>Презентация PowerPoint</vt:lpstr>
      <vt:lpstr>Количество групп, мест и воспитанников </vt:lpstr>
      <vt:lpstr>Презентация PowerPoint</vt:lpstr>
      <vt:lpstr>Презентация PowerPoint</vt:lpstr>
      <vt:lpstr>Распределение персонала по возрасту</vt:lpstr>
      <vt:lpstr>Образование сотрудников в 2024 году</vt:lpstr>
      <vt:lpstr>Общая численность сотрудников</vt:lpstr>
      <vt:lpstr>Презентация PowerPoint</vt:lpstr>
      <vt:lpstr>Из них:</vt:lpstr>
      <vt:lpstr>Презентация PowerPoint</vt:lpstr>
      <vt:lpstr>Презентация PowerPoint</vt:lpstr>
      <vt:lpstr>Расходы детского сада:</vt:lpstr>
      <vt:lpstr>Презентация PowerPoint</vt:lpstr>
      <vt:lpstr>Презентация PowerPoint</vt:lpstr>
      <vt:lpstr>   Доходы от оказания дополнительных платных образовательных услуг  за 2024 год</vt:lpstr>
      <vt:lpstr>Израсходовано 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питания</vt:lpstr>
      <vt:lpstr>Презентация PowerPoint</vt:lpstr>
      <vt:lpstr>Презентация PowerPoint</vt:lpstr>
      <vt:lpstr>Заболеваемость</vt:lpstr>
      <vt:lpstr>Группы здоровья</vt:lpstr>
      <vt:lpstr>Задачи:</vt:lpstr>
      <vt:lpstr>Презентация PowerPoint</vt:lpstr>
      <vt:lpstr>Презентация PowerPoint</vt:lpstr>
      <vt:lpstr>Перспективы и планы развития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общеразвивающего вида №82» исполнительного комитета Нижнекамского муниципального района Республики Татарстан</dc:title>
  <dc:creator>Admin</dc:creator>
  <cp:lastModifiedBy>Эльза Ахметшина</cp:lastModifiedBy>
  <cp:revision>267</cp:revision>
  <dcterms:created xsi:type="dcterms:W3CDTF">2013-07-22T07:17:46Z</dcterms:created>
  <dcterms:modified xsi:type="dcterms:W3CDTF">2025-02-12T08:08:53Z</dcterms:modified>
</cp:coreProperties>
</file>